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73" r:id="rId8"/>
    <p:sldId id="274" r:id="rId9"/>
    <p:sldId id="275" r:id="rId10"/>
    <p:sldId id="276" r:id="rId11"/>
    <p:sldId id="263" r:id="rId12"/>
    <p:sldId id="277" r:id="rId13"/>
    <p:sldId id="278" r:id="rId14"/>
    <p:sldId id="279" r:id="rId15"/>
    <p:sldId id="265" r:id="rId16"/>
    <p:sldId id="282" r:id="rId17"/>
    <p:sldId id="283" r:id="rId18"/>
    <p:sldId id="284" r:id="rId19"/>
    <p:sldId id="285" r:id="rId20"/>
    <p:sldId id="298" r:id="rId21"/>
    <p:sldId id="299" r:id="rId22"/>
    <p:sldId id="281" r:id="rId23"/>
    <p:sldId id="280" r:id="rId24"/>
    <p:sldId id="287" r:id="rId25"/>
    <p:sldId id="288" r:id="rId26"/>
    <p:sldId id="289" r:id="rId27"/>
    <p:sldId id="290" r:id="rId28"/>
    <p:sldId id="291" r:id="rId29"/>
    <p:sldId id="292" r:id="rId30"/>
    <p:sldId id="296" r:id="rId31"/>
    <p:sldId id="294" r:id="rId32"/>
    <p:sldId id="293" r:id="rId33"/>
    <p:sldId id="295" r:id="rId34"/>
    <p:sldId id="297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309" r:id="rId44"/>
    <p:sldId id="310" r:id="rId45"/>
    <p:sldId id="311" r:id="rId46"/>
    <p:sldId id="312" r:id="rId47"/>
    <p:sldId id="313" r:id="rId48"/>
    <p:sldId id="314" r:id="rId49"/>
    <p:sldId id="315" r:id="rId50"/>
    <p:sldId id="300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5" autoAdjust="0"/>
    <p:restoredTop sz="94660"/>
  </p:normalViewPr>
  <p:slideViewPr>
    <p:cSldViewPr>
      <p:cViewPr>
        <p:scale>
          <a:sx n="64" d="100"/>
          <a:sy n="64" d="100"/>
        </p:scale>
        <p:origin x="-145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DA26-85B4-4D65-ADAD-3452A78F07E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13FA-5B97-4A4B-8F77-4A80765F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DA26-85B4-4D65-ADAD-3452A78F07E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13FA-5B97-4A4B-8F77-4A80765F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DA26-85B4-4D65-ADAD-3452A78F07E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13FA-5B97-4A4B-8F77-4A80765F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DA26-85B4-4D65-ADAD-3452A78F07E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13FA-5B97-4A4B-8F77-4A80765F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DA26-85B4-4D65-ADAD-3452A78F07E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13FA-5B97-4A4B-8F77-4A80765F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DA26-85B4-4D65-ADAD-3452A78F07E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13FA-5B97-4A4B-8F77-4A80765F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DA26-85B4-4D65-ADAD-3452A78F07E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13FA-5B97-4A4B-8F77-4A80765F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DA26-85B4-4D65-ADAD-3452A78F07E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13FA-5B97-4A4B-8F77-4A80765F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DA26-85B4-4D65-ADAD-3452A78F07E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13FA-5B97-4A4B-8F77-4A80765F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DA26-85B4-4D65-ADAD-3452A78F07E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13FA-5B97-4A4B-8F77-4A80765F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DA26-85B4-4D65-ADAD-3452A78F07E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13FA-5B97-4A4B-8F77-4A80765F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4DA26-85B4-4D65-ADAD-3452A78F07E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A13FA-5B97-4A4B-8F77-4A80765F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utreach.uiuc.edu/ijet/v1n1/summerville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908720"/>
            <a:ext cx="6912768" cy="1470025"/>
          </a:xfrm>
        </p:spPr>
        <p:txBody>
          <a:bodyPr/>
          <a:lstStyle/>
          <a:p>
            <a:r>
              <a:rPr lang="fi-FI" b="1" dirty="0" smtClean="0"/>
              <a:t>GWP1092</a:t>
            </a:r>
            <a:br>
              <a:rPr lang="fi-FI" b="1" dirty="0" smtClean="0"/>
            </a:br>
            <a:r>
              <a:rPr lang="fi-FI" b="1" dirty="0"/>
              <a:t>WACANA PENULISAN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696" y="2636912"/>
            <a:ext cx="5688632" cy="3168352"/>
          </a:xfrm>
        </p:spPr>
        <p:txBody>
          <a:bodyPr>
            <a:normAutofit fontScale="47500" lnSpcReduction="20000"/>
          </a:bodyPr>
          <a:lstStyle/>
          <a:p>
            <a:r>
              <a:rPr lang="en-US" sz="4700" b="1" dirty="0" err="1" smtClean="0">
                <a:solidFill>
                  <a:srgbClr val="002060"/>
                </a:solidFill>
              </a:rPr>
              <a:t>Topik</a:t>
            </a:r>
            <a:r>
              <a:rPr lang="en-US" sz="4700" b="1" dirty="0" smtClean="0">
                <a:solidFill>
                  <a:srgbClr val="002060"/>
                </a:solidFill>
              </a:rPr>
              <a:t> 4:</a:t>
            </a:r>
          </a:p>
          <a:p>
            <a:r>
              <a:rPr lang="en-US" sz="4700" b="1" dirty="0" err="1" smtClean="0">
                <a:solidFill>
                  <a:srgbClr val="002060"/>
                </a:solidFill>
              </a:rPr>
              <a:t>Kemahiran</a:t>
            </a:r>
            <a:r>
              <a:rPr lang="en-US" sz="4700" b="1" dirty="0" smtClean="0">
                <a:solidFill>
                  <a:srgbClr val="002060"/>
                </a:solidFill>
              </a:rPr>
              <a:t> </a:t>
            </a:r>
            <a:r>
              <a:rPr lang="en-US" sz="4700" b="1" dirty="0" err="1" smtClean="0">
                <a:solidFill>
                  <a:srgbClr val="002060"/>
                </a:solidFill>
              </a:rPr>
              <a:t>Membuat</a:t>
            </a:r>
            <a:r>
              <a:rPr lang="en-US" sz="4700" b="1" dirty="0" smtClean="0">
                <a:solidFill>
                  <a:srgbClr val="002060"/>
                </a:solidFill>
              </a:rPr>
              <a:t> </a:t>
            </a:r>
            <a:r>
              <a:rPr lang="en-US" sz="4700" b="1" dirty="0" err="1" smtClean="0">
                <a:solidFill>
                  <a:srgbClr val="002060"/>
                </a:solidFill>
              </a:rPr>
              <a:t>Rujukan</a:t>
            </a:r>
            <a:endParaRPr lang="en-US" sz="4700" b="1" dirty="0" smtClean="0">
              <a:solidFill>
                <a:srgbClr val="002060"/>
              </a:solidFill>
            </a:endParaRPr>
          </a:p>
          <a:p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Rujukan</a:t>
            </a:r>
            <a:r>
              <a:rPr lang="en-US" sz="2800" dirty="0" smtClean="0"/>
              <a:t> </a:t>
            </a:r>
            <a:r>
              <a:rPr lang="en-US" sz="2800" i="1" dirty="0" smtClean="0"/>
              <a:t>American Psychological Association (APA)</a:t>
            </a:r>
            <a:endParaRPr lang="en-US" sz="4700" b="1" dirty="0" smtClean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 err="1" smtClean="0">
                <a:solidFill>
                  <a:srgbClr val="002060"/>
                </a:solidFill>
              </a:rPr>
              <a:t>Pensyarah</a:t>
            </a:r>
            <a:r>
              <a:rPr lang="en-US" b="1" dirty="0" smtClean="0">
                <a:solidFill>
                  <a:srgbClr val="002060"/>
                </a:solidFill>
              </a:rPr>
              <a:t>: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Dr. </a:t>
            </a:r>
            <a:r>
              <a:rPr lang="en-US" b="1" dirty="0" err="1" smtClean="0">
                <a:solidFill>
                  <a:srgbClr val="002060"/>
                </a:solidFill>
              </a:rPr>
              <a:t>Sajap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Maswan</a:t>
            </a:r>
            <a:endParaRPr lang="en-US" b="1" dirty="0" smtClean="0">
              <a:solidFill>
                <a:srgbClr val="002060"/>
              </a:solidFill>
            </a:endParaRP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err="1" smtClean="0">
                <a:solidFill>
                  <a:srgbClr val="002060"/>
                </a:solidFill>
              </a:rPr>
              <a:t>Jabatan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Penyelidikan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Inovasi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Profesionalisme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Keguruan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IPG </a:t>
            </a:r>
            <a:r>
              <a:rPr lang="en-US" b="1" dirty="0" err="1" smtClean="0">
                <a:solidFill>
                  <a:srgbClr val="002060"/>
                </a:solidFill>
              </a:rPr>
              <a:t>Kampus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Tuanku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Bainun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err="1" smtClean="0">
                <a:solidFill>
                  <a:srgbClr val="002060"/>
                </a:solidFill>
              </a:rPr>
              <a:t>Pulau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pinang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b="1" dirty="0" err="1" smtClean="0"/>
              <a:t>Rujukan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teks</a:t>
            </a:r>
            <a:endParaRPr lang="en-US" sz="2800" dirty="0" smtClean="0"/>
          </a:p>
          <a:p>
            <a:pPr marL="742950" indent="-742950">
              <a:buFont typeface="+mj-lt"/>
              <a:buAutoNum type="arabicPeriod" startAt="5"/>
            </a:pPr>
            <a:r>
              <a:rPr lang="en-US" sz="2800" dirty="0" err="1" smtClean="0"/>
              <a:t>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huruf</a:t>
            </a:r>
            <a:r>
              <a:rPr lang="en-US" sz="2800" dirty="0" smtClean="0"/>
              <a:t> </a:t>
            </a:r>
            <a:r>
              <a:rPr lang="en-US" sz="2800" dirty="0" err="1" smtClean="0"/>
              <a:t>kecil</a:t>
            </a:r>
            <a:r>
              <a:rPr lang="en-US" sz="2800" dirty="0" smtClean="0"/>
              <a:t> (</a:t>
            </a:r>
            <a:r>
              <a:rPr lang="en-US" sz="2800" dirty="0" err="1" smtClean="0"/>
              <a:t>a,b,c</a:t>
            </a:r>
            <a:r>
              <a:rPr lang="en-US" sz="2800" dirty="0" smtClean="0"/>
              <a:t>),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mengenal</a:t>
            </a:r>
            <a:r>
              <a:rPr lang="en-US" sz="2800" dirty="0" smtClean="0"/>
              <a:t> </a:t>
            </a:r>
            <a:r>
              <a:rPr lang="en-US" sz="2800" dirty="0" err="1" smtClean="0"/>
              <a:t>pasti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penerbitan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pengarang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dikeluarkan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. </a:t>
            </a:r>
            <a:r>
              <a:rPr lang="en-US" sz="2800" dirty="0" err="1" smtClean="0"/>
              <a:t>Contoh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“</a:t>
            </a: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perisian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pengaturcaraan</a:t>
            </a:r>
            <a:r>
              <a:rPr lang="en-US" sz="2800" dirty="0" smtClean="0"/>
              <a:t> </a:t>
            </a:r>
            <a:r>
              <a:rPr lang="en-US" sz="2800" dirty="0" err="1" smtClean="0"/>
              <a:t>kekangan</a:t>
            </a:r>
            <a:r>
              <a:rPr lang="en-US" sz="2800" dirty="0" smtClean="0"/>
              <a:t> </a:t>
            </a:r>
            <a:r>
              <a:rPr lang="en-US" sz="2800" dirty="0" err="1" smtClean="0"/>
              <a:t>ialah</a:t>
            </a:r>
            <a:r>
              <a:rPr lang="en-US" sz="2800" dirty="0" smtClean="0"/>
              <a:t> ILOG Solver (Puget </a:t>
            </a:r>
            <a:r>
              <a:rPr lang="en-US" sz="2800" dirty="0" err="1" smtClean="0"/>
              <a:t>dan</a:t>
            </a:r>
            <a:r>
              <a:rPr lang="en-US" sz="2800" dirty="0" smtClean="0"/>
              <a:t> Albert, 1994a)”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“</a:t>
            </a:r>
            <a:r>
              <a:rPr lang="en-US" sz="2800" dirty="0" err="1" smtClean="0"/>
              <a:t>Pengunaan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 </a:t>
            </a:r>
            <a:r>
              <a:rPr lang="en-US" sz="2800" dirty="0" err="1" smtClean="0"/>
              <a:t>amat</a:t>
            </a:r>
            <a:r>
              <a:rPr lang="en-US" sz="2800" dirty="0" smtClean="0"/>
              <a:t> </a:t>
            </a:r>
            <a:r>
              <a:rPr lang="en-US" sz="2800" dirty="0" err="1" smtClean="0"/>
              <a:t>meluas</a:t>
            </a:r>
            <a:r>
              <a:rPr lang="en-US" sz="2800" dirty="0" smtClean="0"/>
              <a:t>, </a:t>
            </a:r>
            <a:r>
              <a:rPr lang="en-US" sz="2800" dirty="0" err="1" smtClean="0"/>
              <a:t>terutama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pengaturcaraan</a:t>
            </a:r>
            <a:r>
              <a:rPr lang="en-US" sz="2800" dirty="0" smtClean="0"/>
              <a:t> </a:t>
            </a:r>
            <a:r>
              <a:rPr lang="en-US" sz="2800" dirty="0" err="1" smtClean="0"/>
              <a:t>kepintaran</a:t>
            </a:r>
            <a:r>
              <a:rPr lang="en-US" sz="2800" dirty="0" smtClean="0"/>
              <a:t> </a:t>
            </a:r>
            <a:r>
              <a:rPr lang="en-US" sz="2800" dirty="0" err="1" smtClean="0"/>
              <a:t>buatan</a:t>
            </a:r>
            <a:r>
              <a:rPr lang="en-US" sz="2800" dirty="0" smtClean="0"/>
              <a:t> (Puget </a:t>
            </a:r>
            <a:r>
              <a:rPr lang="en-US" sz="2800" dirty="0" err="1" smtClean="0"/>
              <a:t>dan</a:t>
            </a:r>
            <a:r>
              <a:rPr lang="en-US" sz="2800" dirty="0" smtClean="0"/>
              <a:t> Albert, 1994b)”</a:t>
            </a:r>
            <a:br>
              <a:rPr lang="en-US" sz="2800" dirty="0" smtClean="0"/>
            </a:br>
            <a:r>
              <a:rPr lang="en-US" sz="2800" dirty="0" smtClean="0"/>
              <a:t> </a:t>
            </a:r>
          </a:p>
          <a:p>
            <a:pPr marL="742950" indent="-742950">
              <a:buNone/>
            </a:pPr>
            <a:endParaRPr lang="en-US" sz="28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3600" b="1" dirty="0" err="1" smtClean="0">
                <a:solidFill>
                  <a:srgbClr val="002060"/>
                </a:solidFill>
              </a:rPr>
              <a:t>Sistem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Rujukan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American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Psychologikal</a:t>
            </a:r>
            <a:r>
              <a:rPr lang="en-US" sz="3600" b="1" i="1" dirty="0" smtClean="0">
                <a:solidFill>
                  <a:srgbClr val="002060"/>
                </a:solidFill>
              </a:rPr>
              <a:t>   Association (APA) 6</a:t>
            </a:r>
            <a:r>
              <a:rPr lang="en-US" sz="3600" b="1" i="1" baseline="30000" dirty="0" smtClean="0">
                <a:solidFill>
                  <a:srgbClr val="002060"/>
                </a:solidFill>
              </a:rPr>
              <a:t>th</a:t>
            </a:r>
            <a:r>
              <a:rPr lang="en-US" sz="3600" b="1" i="1" dirty="0" smtClean="0">
                <a:solidFill>
                  <a:srgbClr val="002060"/>
                </a:solidFill>
              </a:rPr>
              <a:t> Edition 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0488" indent="-90488">
              <a:buNone/>
            </a:pPr>
            <a:r>
              <a:rPr lang="en-US" b="1" dirty="0" smtClean="0"/>
              <a:t> </a:t>
            </a:r>
            <a:r>
              <a:rPr lang="en-US" b="1" dirty="0" err="1" smtClean="0"/>
              <a:t>Suntingan</a:t>
            </a:r>
            <a:r>
              <a:rPr lang="en-US" b="1" dirty="0" smtClean="0"/>
              <a:t> </a:t>
            </a:r>
            <a:r>
              <a:rPr lang="en-US" b="1" dirty="0" err="1" smtClean="0"/>
              <a:t>daripada</a:t>
            </a:r>
            <a:r>
              <a:rPr lang="en-US" b="1" dirty="0" smtClean="0"/>
              <a:t> </a:t>
            </a:r>
            <a:r>
              <a:rPr lang="en-US" b="1" dirty="0" err="1" smtClean="0"/>
              <a:t>teks</a:t>
            </a:r>
            <a:r>
              <a:rPr lang="en-US" b="1" dirty="0" smtClean="0"/>
              <a:t> (</a:t>
            </a:r>
            <a:r>
              <a:rPr lang="en-US" b="1" dirty="0" err="1" smtClean="0"/>
              <a:t>sedutan</a:t>
            </a:r>
            <a:r>
              <a:rPr lang="en-US" b="1" dirty="0" smtClean="0"/>
              <a:t> </a:t>
            </a:r>
            <a:r>
              <a:rPr lang="en-US" b="1" dirty="0" err="1" smtClean="0"/>
              <a:t>kata</a:t>
            </a:r>
            <a:r>
              <a:rPr lang="en-US" b="1" dirty="0" smtClean="0"/>
              <a:t> / </a:t>
            </a:r>
            <a:r>
              <a:rPr lang="en-US" b="1" dirty="0" err="1" smtClean="0"/>
              <a:t>parafrasa</a:t>
            </a:r>
            <a:r>
              <a:rPr lang="en-US" b="1" dirty="0" smtClean="0"/>
              <a:t>)</a:t>
            </a:r>
          </a:p>
          <a:p>
            <a:pPr marL="360363" indent="-360363">
              <a:buFont typeface="Wingdings" pitchFamily="2" charset="2"/>
              <a:buChar char="§"/>
            </a:pPr>
            <a:r>
              <a:rPr lang="en-US" dirty="0" err="1" smtClean="0"/>
              <a:t>Parafrasa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meminjam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/idea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palagiat</a:t>
            </a:r>
            <a:r>
              <a:rPr lang="en-US" dirty="0" smtClean="0"/>
              <a:t>. </a:t>
            </a:r>
          </a:p>
          <a:p>
            <a:pPr marL="360363" indent="-360363">
              <a:buFont typeface="Wingdings" pitchFamily="2" charset="2"/>
              <a:buChar char="§"/>
            </a:pPr>
            <a:r>
              <a:rPr lang="en-US" dirty="0" err="1" smtClean="0"/>
              <a:t>Parafrasa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mengekspresikan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yang </a:t>
            </a:r>
            <a:r>
              <a:rPr lang="en-US" dirty="0" err="1" smtClean="0"/>
              <a:t>berbeza</a:t>
            </a:r>
            <a:r>
              <a:rPr lang="en-US" dirty="0" smtClean="0"/>
              <a:t> agar </a:t>
            </a:r>
            <a:r>
              <a:rPr lang="en-US" dirty="0" err="1" smtClean="0"/>
              <a:t>membuatnya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difahami</a:t>
            </a:r>
            <a:r>
              <a:rPr lang="en-US" dirty="0" smtClean="0"/>
              <a:t> (Oxford Advanced Leaner’s Dictionary).</a:t>
            </a:r>
            <a:endParaRPr lang="en-US" b="1" dirty="0" smtClean="0"/>
          </a:p>
          <a:p>
            <a:pPr marL="90488" indent="-90488">
              <a:buFont typeface="Wingdings" pitchFamily="2" charset="2"/>
              <a:buChar char="§"/>
            </a:pPr>
            <a:endParaRPr lang="en-US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3600" b="1" dirty="0" err="1" smtClean="0">
                <a:solidFill>
                  <a:srgbClr val="002060"/>
                </a:solidFill>
              </a:rPr>
              <a:t>Sistem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Rujukan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American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Psychologikal</a:t>
            </a:r>
            <a:r>
              <a:rPr lang="en-US" sz="3600" b="1" i="1" dirty="0" smtClean="0">
                <a:solidFill>
                  <a:srgbClr val="002060"/>
                </a:solidFill>
              </a:rPr>
              <a:t>   Association (APA) 6</a:t>
            </a:r>
            <a:r>
              <a:rPr lang="en-US" sz="3600" b="1" i="1" baseline="30000" dirty="0" smtClean="0">
                <a:solidFill>
                  <a:srgbClr val="002060"/>
                </a:solidFill>
              </a:rPr>
              <a:t>th</a:t>
            </a:r>
            <a:r>
              <a:rPr lang="en-US" sz="3600" b="1" i="1" dirty="0" smtClean="0">
                <a:solidFill>
                  <a:srgbClr val="002060"/>
                </a:solidFill>
              </a:rPr>
              <a:t> Edition 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488" indent="-90488">
              <a:buNone/>
            </a:pPr>
            <a:r>
              <a:rPr lang="en-US" b="1" dirty="0" smtClean="0"/>
              <a:t> </a:t>
            </a:r>
            <a:r>
              <a:rPr lang="en-US" b="1" dirty="0" err="1" smtClean="0"/>
              <a:t>Suntingan</a:t>
            </a:r>
            <a:r>
              <a:rPr lang="en-US" b="1" dirty="0" smtClean="0"/>
              <a:t> </a:t>
            </a:r>
            <a:r>
              <a:rPr lang="en-US" b="1" dirty="0" err="1" smtClean="0"/>
              <a:t>daripada</a:t>
            </a:r>
            <a:r>
              <a:rPr lang="en-US" b="1" dirty="0" smtClean="0"/>
              <a:t> </a:t>
            </a:r>
            <a:r>
              <a:rPr lang="en-US" b="1" dirty="0" err="1" smtClean="0"/>
              <a:t>teks</a:t>
            </a:r>
            <a:r>
              <a:rPr lang="en-US" b="1" dirty="0" smtClean="0"/>
              <a:t> (</a:t>
            </a:r>
            <a:r>
              <a:rPr lang="en-US" b="1" dirty="0" err="1" smtClean="0"/>
              <a:t>sedutan</a:t>
            </a:r>
            <a:r>
              <a:rPr lang="en-US" b="1" dirty="0" smtClean="0"/>
              <a:t> </a:t>
            </a:r>
            <a:r>
              <a:rPr lang="en-US" b="1" dirty="0" err="1" smtClean="0"/>
              <a:t>kata</a:t>
            </a:r>
            <a:r>
              <a:rPr lang="en-US" b="1" dirty="0" smtClean="0"/>
              <a:t> / </a:t>
            </a:r>
            <a:r>
              <a:rPr lang="en-US" b="1" dirty="0" err="1" smtClean="0"/>
              <a:t>parafrasa</a:t>
            </a:r>
            <a:r>
              <a:rPr lang="en-US" b="1" dirty="0" smtClean="0"/>
              <a:t>)</a:t>
            </a:r>
          </a:p>
          <a:p>
            <a:pPr marL="360363" indent="-360363">
              <a:buFont typeface="Wingdings" pitchFamily="2" charset="2"/>
              <a:buChar char="§"/>
            </a:pP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berkemamampuan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semula</a:t>
            </a:r>
            <a:r>
              <a:rPr lang="en-US" dirty="0" smtClean="0"/>
              <a:t> idea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kata-katanya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  <a:endParaRPr lang="en-US" b="1" dirty="0" smtClean="0"/>
          </a:p>
          <a:p>
            <a:pPr marL="90488" indent="-90488">
              <a:buFont typeface="Wingdings" pitchFamily="2" charset="2"/>
              <a:buChar char="§"/>
            </a:pPr>
            <a:endParaRPr lang="en-US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3600" b="1" dirty="0" err="1" smtClean="0">
                <a:solidFill>
                  <a:srgbClr val="002060"/>
                </a:solidFill>
              </a:rPr>
              <a:t>Sistem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Rujukan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American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Psychologikal</a:t>
            </a:r>
            <a:r>
              <a:rPr lang="en-US" sz="3600" b="1" i="1" dirty="0" smtClean="0">
                <a:solidFill>
                  <a:srgbClr val="002060"/>
                </a:solidFill>
              </a:rPr>
              <a:t>   Association (APA) 6</a:t>
            </a:r>
            <a:r>
              <a:rPr lang="en-US" sz="3600" b="1" i="1" baseline="30000" dirty="0" smtClean="0">
                <a:solidFill>
                  <a:srgbClr val="002060"/>
                </a:solidFill>
              </a:rPr>
              <a:t>th</a:t>
            </a:r>
            <a:r>
              <a:rPr lang="en-US" sz="3600" b="1" i="1" dirty="0" smtClean="0">
                <a:solidFill>
                  <a:srgbClr val="002060"/>
                </a:solidFill>
              </a:rPr>
              <a:t> Edition 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0488" indent="-90488">
              <a:buNone/>
            </a:pPr>
            <a:r>
              <a:rPr lang="en-US" b="1" dirty="0" smtClean="0"/>
              <a:t> </a:t>
            </a:r>
            <a:r>
              <a:rPr lang="en-US" b="1" dirty="0" err="1" smtClean="0"/>
              <a:t>Parafrasa</a:t>
            </a:r>
            <a:endParaRPr lang="en-US" b="1" dirty="0" smtClean="0"/>
          </a:p>
          <a:p>
            <a:pPr marL="360363" indent="-360363">
              <a:buFont typeface="Wingdings" pitchFamily="2" charset="2"/>
              <a:buChar char="§"/>
            </a:pP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berkemamampuan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semula</a:t>
            </a:r>
            <a:r>
              <a:rPr lang="en-US" dirty="0" smtClean="0"/>
              <a:t> idea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kata-katanya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baharu</a:t>
            </a:r>
            <a:r>
              <a:rPr lang="en-US" dirty="0" smtClean="0"/>
              <a:t>.</a:t>
            </a:r>
          </a:p>
          <a:p>
            <a:pPr marL="360363" lvl="0" indent="-360363">
              <a:buFont typeface="Wingdings" pitchFamily="2" charset="2"/>
              <a:buChar char="§"/>
            </a:pPr>
            <a:r>
              <a:rPr lang="en-US" dirty="0" err="1" smtClean="0"/>
              <a:t>Parafrasa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menyalin</a:t>
            </a:r>
            <a:r>
              <a:rPr lang="en-US" dirty="0" smtClean="0"/>
              <a:t> </a:t>
            </a:r>
            <a:r>
              <a:rPr lang="en-US" dirty="0" err="1" smtClean="0"/>
              <a:t>semula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paragraf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keseluruhannya</a:t>
            </a:r>
            <a:r>
              <a:rPr lang="en-US" dirty="0" smtClean="0"/>
              <a:t>.</a:t>
            </a:r>
          </a:p>
          <a:p>
            <a:pPr marL="360363" indent="-360363">
              <a:buFont typeface="Wingdings" pitchFamily="2" charset="2"/>
              <a:buChar char="§"/>
            </a:pPr>
            <a:endParaRPr lang="en-US" b="1" dirty="0" smtClean="0"/>
          </a:p>
          <a:p>
            <a:pPr marL="90488" indent="-90488">
              <a:buFont typeface="Wingdings" pitchFamily="2" charset="2"/>
              <a:buChar char="§"/>
            </a:pPr>
            <a:endParaRPr lang="en-US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SimSun" pitchFamily="2" charset="-122"/>
                <a:cs typeface="Times New Roman" pitchFamily="18" charset="0"/>
              </a:rPr>
              <a:t>parafrase lebih baik dibandingkan dengan mengutip informasi dari sebuah paragraf atau tulisan yang kurang menonjol.</a:t>
            </a:r>
            <a:endParaRPr kumimoji="0" lang="en-US" altLang="zh-CN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3600" b="1" dirty="0" err="1" smtClean="0">
                <a:solidFill>
                  <a:srgbClr val="002060"/>
                </a:solidFill>
              </a:rPr>
              <a:t>Sistem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Rujukan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American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Psychologikal</a:t>
            </a:r>
            <a:r>
              <a:rPr lang="en-US" sz="3600" b="1" i="1" dirty="0" smtClean="0">
                <a:solidFill>
                  <a:srgbClr val="002060"/>
                </a:solidFill>
              </a:rPr>
              <a:t>   Association (APA) 6</a:t>
            </a:r>
            <a:r>
              <a:rPr lang="en-US" sz="3600" b="1" i="1" baseline="30000" dirty="0" smtClean="0">
                <a:solidFill>
                  <a:srgbClr val="002060"/>
                </a:solidFill>
              </a:rPr>
              <a:t>th</a:t>
            </a:r>
            <a:r>
              <a:rPr lang="en-US" sz="3600" b="1" i="1" dirty="0" smtClean="0">
                <a:solidFill>
                  <a:srgbClr val="002060"/>
                </a:solidFill>
              </a:rPr>
              <a:t> Edition 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0488" indent="-90488">
              <a:buNone/>
            </a:pPr>
            <a:r>
              <a:rPr lang="en-US" b="1" dirty="0" smtClean="0"/>
              <a:t> </a:t>
            </a:r>
            <a:r>
              <a:rPr lang="en-US" b="1" dirty="0" err="1" smtClean="0"/>
              <a:t>Parafrasa</a:t>
            </a:r>
            <a:endParaRPr lang="en-US" b="1" dirty="0" smtClean="0"/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	: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tempat-tempat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kunjungi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planet lain.</a:t>
            </a:r>
          </a:p>
          <a:p>
            <a:r>
              <a:rPr lang="de-DE" dirty="0" smtClean="0"/>
              <a:t>Parafrasa: Melalui komputer, orang dapat pergi ke tempat yang belum pernah mereka kenal. (Krisnawati</a:t>
            </a:r>
            <a:r>
              <a:rPr lang="de-DE" smtClean="0"/>
              <a:t>, 2000).</a:t>
            </a:r>
            <a:endParaRPr lang="en-US" dirty="0" smtClean="0"/>
          </a:p>
          <a:p>
            <a:pPr marL="360363" indent="-360363">
              <a:buFont typeface="Wingdings" pitchFamily="2" charset="2"/>
              <a:buChar char="§"/>
            </a:pPr>
            <a:endParaRPr lang="en-US" b="1" dirty="0" smtClean="0"/>
          </a:p>
          <a:p>
            <a:pPr marL="90488" indent="-90488">
              <a:buFont typeface="Wingdings" pitchFamily="2" charset="2"/>
              <a:buChar char="§"/>
            </a:pPr>
            <a:endParaRPr lang="en-US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SimSun" pitchFamily="2" charset="-122"/>
                <a:cs typeface="Times New Roman" pitchFamily="18" charset="0"/>
              </a:rPr>
              <a:t>parafrase lebih baik dibandingkan dengan mengutip informasi dari sebuah paragraf atau tulisan yang kurang menonjol.</a:t>
            </a:r>
            <a:endParaRPr kumimoji="0" lang="en-US" altLang="zh-CN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3600" b="1" dirty="0" err="1" smtClean="0">
                <a:solidFill>
                  <a:srgbClr val="002060"/>
                </a:solidFill>
              </a:rPr>
              <a:t>Sistem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Rujukan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American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Psychologikal</a:t>
            </a:r>
            <a:r>
              <a:rPr lang="en-US" sz="3600" b="1" i="1" dirty="0" smtClean="0">
                <a:solidFill>
                  <a:srgbClr val="002060"/>
                </a:solidFill>
              </a:rPr>
              <a:t>   Association (APA) 6</a:t>
            </a:r>
            <a:r>
              <a:rPr lang="en-US" sz="3600" b="1" i="1" baseline="30000" dirty="0" smtClean="0">
                <a:solidFill>
                  <a:srgbClr val="002060"/>
                </a:solidFill>
              </a:rPr>
              <a:t>th</a:t>
            </a:r>
            <a:r>
              <a:rPr lang="en-US" sz="3600" b="1" i="1" dirty="0" smtClean="0">
                <a:solidFill>
                  <a:srgbClr val="002060"/>
                </a:solidFill>
              </a:rPr>
              <a:t> Edition 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Peraturan</a:t>
            </a:r>
            <a:r>
              <a:rPr lang="en-US" b="1" dirty="0" smtClean="0"/>
              <a:t> &amp; </a:t>
            </a:r>
            <a:r>
              <a:rPr lang="en-US" b="1" dirty="0" err="1" smtClean="0"/>
              <a:t>Aplikasi</a:t>
            </a:r>
            <a:r>
              <a:rPr lang="en-US" b="1" dirty="0" smtClean="0"/>
              <a:t> </a:t>
            </a:r>
            <a:r>
              <a:rPr lang="en-US" b="1" dirty="0" err="1" smtClean="0"/>
              <a:t>menulis</a:t>
            </a:r>
            <a:r>
              <a:rPr lang="en-US" b="1" dirty="0" smtClean="0"/>
              <a:t> </a:t>
            </a:r>
            <a:r>
              <a:rPr lang="en-US" b="1" dirty="0" err="1" smtClean="0"/>
              <a:t>nama</a:t>
            </a:r>
            <a:r>
              <a:rPr lang="en-US" b="1" dirty="0" smtClean="0"/>
              <a:t> </a:t>
            </a:r>
            <a:r>
              <a:rPr lang="en-US" b="1" dirty="0" err="1" smtClean="0"/>
              <a:t>pengarang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Bibliografi</a:t>
            </a:r>
            <a:r>
              <a:rPr lang="en-US" b="1" dirty="0" smtClean="0"/>
              <a:t>/</a:t>
            </a:r>
            <a:r>
              <a:rPr lang="en-US" b="1" dirty="0" err="1" smtClean="0"/>
              <a:t>Rujukan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pengarang</a:t>
            </a:r>
            <a:r>
              <a:rPr lang="en-US" dirty="0" smtClean="0"/>
              <a:t> </a:t>
            </a:r>
            <a:r>
              <a:rPr lang="en-US" dirty="0" err="1" smtClean="0"/>
              <a:t>barat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.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selainnya</a:t>
            </a:r>
            <a:r>
              <a:rPr lang="en-US" dirty="0" smtClean="0"/>
              <a:t> </a:t>
            </a:r>
            <a:r>
              <a:rPr lang="en-US" dirty="0" err="1" smtClean="0"/>
              <a:t>hendaklah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parap</a:t>
            </a:r>
            <a:r>
              <a:rPr lang="en-US" dirty="0" smtClean="0"/>
              <a:t> (</a:t>
            </a:r>
            <a:r>
              <a:rPr lang="en-US" dirty="0" err="1" smtClean="0"/>
              <a:t>huruf-huruf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). 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rgbClr val="002060"/>
                </a:solidFill>
              </a:rPr>
              <a:t>John Alan Kennedy </a:t>
            </a:r>
            <a:r>
              <a:rPr lang="en-US" dirty="0" err="1" smtClean="0">
                <a:solidFill>
                  <a:srgbClr val="C00000"/>
                </a:solidFill>
              </a:rPr>
              <a:t>ditulis</a:t>
            </a:r>
            <a:r>
              <a:rPr lang="en-US" dirty="0" smtClean="0">
                <a:solidFill>
                  <a:srgbClr val="002060"/>
                </a:solidFill>
              </a:rPr>
              <a:t>  Kennedy, J.A.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2060"/>
                </a:solidFill>
              </a:rPr>
              <a:t>      </a:t>
            </a:r>
            <a:r>
              <a:rPr lang="en-US" dirty="0" err="1" smtClean="0">
                <a:solidFill>
                  <a:srgbClr val="002060"/>
                </a:solidFill>
              </a:rPr>
              <a:t>Robeto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Christano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Ronaldo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ditulis</a:t>
            </a:r>
            <a:endParaRPr lang="en-US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002060"/>
                </a:solidFill>
              </a:rPr>
              <a:t>      </a:t>
            </a:r>
            <a:r>
              <a:rPr lang="en-US" dirty="0" err="1" smtClean="0">
                <a:solidFill>
                  <a:srgbClr val="002060"/>
                </a:solidFill>
              </a:rPr>
              <a:t>Ronaldo</a:t>
            </a:r>
            <a:r>
              <a:rPr lang="en-US" dirty="0" smtClean="0">
                <a:solidFill>
                  <a:srgbClr val="002060"/>
                </a:solidFill>
              </a:rPr>
              <a:t>, R.C.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3600" b="1" dirty="0" err="1" smtClean="0">
                <a:solidFill>
                  <a:srgbClr val="002060"/>
                </a:solidFill>
              </a:rPr>
              <a:t>Sistem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Rujukan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American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Psychologikal</a:t>
            </a:r>
            <a:r>
              <a:rPr lang="en-US" sz="3600" b="1" i="1" dirty="0" smtClean="0">
                <a:solidFill>
                  <a:srgbClr val="002060"/>
                </a:solidFill>
              </a:rPr>
              <a:t>   Association (APA) 6</a:t>
            </a:r>
            <a:r>
              <a:rPr lang="en-US" sz="3600" b="1" i="1" baseline="30000" dirty="0" smtClean="0">
                <a:solidFill>
                  <a:srgbClr val="002060"/>
                </a:solidFill>
              </a:rPr>
              <a:t>th</a:t>
            </a:r>
            <a:r>
              <a:rPr lang="en-US" sz="3600" b="1" i="1" dirty="0" smtClean="0">
                <a:solidFill>
                  <a:srgbClr val="002060"/>
                </a:solidFill>
              </a:rPr>
              <a:t> Edition 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CATATAN: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nn-NO" dirty="0" smtClean="0"/>
              <a:t>Nama pengarang Arab hendaklah ditulis mengikut nama keluarga.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rgbClr val="002060"/>
                </a:solidFill>
              </a:rPr>
              <a:t>Abu </a:t>
            </a:r>
            <a:r>
              <a:rPr lang="en-US" dirty="0" err="1" smtClean="0">
                <a:solidFill>
                  <a:srgbClr val="002060"/>
                </a:solidFill>
              </a:rPr>
              <a:t>Bakar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ibn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Mansor</a:t>
            </a:r>
            <a:r>
              <a:rPr lang="en-US" dirty="0" smtClean="0">
                <a:solidFill>
                  <a:srgbClr val="002060"/>
                </a:solidFill>
              </a:rPr>
              <a:t> al-</a:t>
            </a:r>
            <a:r>
              <a:rPr lang="en-US" dirty="0" err="1" smtClean="0">
                <a:solidFill>
                  <a:srgbClr val="002060"/>
                </a:solidFill>
              </a:rPr>
              <a:t>Tabrani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ditulis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sebagai</a:t>
            </a:r>
            <a:r>
              <a:rPr lang="en-US" dirty="0" smtClean="0">
                <a:solidFill>
                  <a:srgbClr val="002060"/>
                </a:solidFill>
              </a:rPr>
              <a:t> al-</a:t>
            </a:r>
            <a:r>
              <a:rPr lang="en-US" dirty="0" err="1" smtClean="0">
                <a:solidFill>
                  <a:srgbClr val="002060"/>
                </a:solidFill>
              </a:rPr>
              <a:t>Tabrani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3600" b="1" dirty="0" err="1" smtClean="0">
                <a:solidFill>
                  <a:srgbClr val="002060"/>
                </a:solidFill>
              </a:rPr>
              <a:t>Sistem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Rujukan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American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Psychologikal</a:t>
            </a:r>
            <a:r>
              <a:rPr lang="en-US" sz="3600" b="1" i="1" dirty="0" smtClean="0">
                <a:solidFill>
                  <a:srgbClr val="002060"/>
                </a:solidFill>
              </a:rPr>
              <a:t>   Association (APA) 6</a:t>
            </a:r>
            <a:r>
              <a:rPr lang="en-US" sz="3600" b="1" i="1" baseline="30000" dirty="0" smtClean="0">
                <a:solidFill>
                  <a:srgbClr val="002060"/>
                </a:solidFill>
              </a:rPr>
              <a:t>th</a:t>
            </a:r>
            <a:r>
              <a:rPr lang="en-US" sz="3600" b="1" i="1" dirty="0" smtClean="0">
                <a:solidFill>
                  <a:srgbClr val="002060"/>
                </a:solidFill>
              </a:rPr>
              <a:t> Edition 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CATATAN: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pengarang</a:t>
            </a:r>
            <a:r>
              <a:rPr lang="en-US" dirty="0" smtClean="0"/>
              <a:t> </a:t>
            </a:r>
            <a:r>
              <a:rPr lang="en-US" dirty="0" err="1" smtClean="0"/>
              <a:t>melayu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bin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binti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gelaran</a:t>
            </a:r>
            <a:r>
              <a:rPr lang="nn-NO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warisan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Dato</a:t>
            </a:r>
            <a:r>
              <a:rPr lang="en-US" dirty="0" smtClean="0"/>
              <a:t>’ Dr. </a:t>
            </a:r>
            <a:r>
              <a:rPr lang="en-US" dirty="0" smtClean="0">
                <a:solidFill>
                  <a:srgbClr val="002060"/>
                </a:solidFill>
              </a:rPr>
              <a:t>Abu </a:t>
            </a:r>
            <a:r>
              <a:rPr lang="en-US" dirty="0" err="1" smtClean="0">
                <a:solidFill>
                  <a:srgbClr val="002060"/>
                </a:solidFill>
              </a:rPr>
              <a:t>Bakar</a:t>
            </a:r>
            <a:r>
              <a:rPr lang="en-US" dirty="0" smtClean="0">
                <a:solidFill>
                  <a:srgbClr val="002060"/>
                </a:solidFill>
              </a:rPr>
              <a:t> bin </a:t>
            </a:r>
            <a:r>
              <a:rPr lang="en-US" dirty="0" err="1" smtClean="0">
                <a:solidFill>
                  <a:srgbClr val="002060"/>
                </a:solidFill>
              </a:rPr>
              <a:t>Saleh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ditulis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sebagai</a:t>
            </a:r>
            <a:r>
              <a:rPr lang="en-US" dirty="0" smtClean="0">
                <a:solidFill>
                  <a:srgbClr val="002060"/>
                </a:solidFill>
              </a:rPr>
              <a:t> Abu </a:t>
            </a:r>
            <a:r>
              <a:rPr lang="en-US" dirty="0" err="1" smtClean="0">
                <a:solidFill>
                  <a:srgbClr val="002060"/>
                </a:solidFill>
              </a:rPr>
              <a:t>Bakar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Saleh</a:t>
            </a:r>
            <a:endParaRPr lang="en-US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002060"/>
                </a:solidFill>
              </a:rPr>
              <a:t>     Raja </a:t>
            </a:r>
            <a:r>
              <a:rPr lang="en-US" dirty="0" err="1" smtClean="0">
                <a:solidFill>
                  <a:srgbClr val="002060"/>
                </a:solidFill>
              </a:rPr>
              <a:t>Sulaiman</a:t>
            </a:r>
            <a:r>
              <a:rPr lang="en-US" dirty="0" smtClean="0">
                <a:solidFill>
                  <a:srgbClr val="002060"/>
                </a:solidFill>
              </a:rPr>
              <a:t> Ahmad </a:t>
            </a:r>
            <a:r>
              <a:rPr lang="en-US" dirty="0" err="1" smtClean="0">
                <a:solidFill>
                  <a:srgbClr val="C00000"/>
                </a:solidFill>
              </a:rPr>
              <a:t>ditulis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sebaga</a:t>
            </a:r>
            <a:r>
              <a:rPr lang="en-US" dirty="0" err="1" smtClean="0">
                <a:solidFill>
                  <a:srgbClr val="002060"/>
                </a:solidFill>
              </a:rPr>
              <a:t>i</a:t>
            </a:r>
            <a:r>
              <a:rPr lang="en-US" dirty="0" smtClean="0">
                <a:solidFill>
                  <a:srgbClr val="002060"/>
                </a:solidFill>
              </a:rPr>
              <a:t> Raja </a:t>
            </a:r>
            <a:r>
              <a:rPr lang="en-US" dirty="0" err="1" smtClean="0">
                <a:solidFill>
                  <a:srgbClr val="002060"/>
                </a:solidFill>
              </a:rPr>
              <a:t>Sulaiman</a:t>
            </a:r>
            <a:r>
              <a:rPr lang="en-US" dirty="0" smtClean="0">
                <a:solidFill>
                  <a:srgbClr val="002060"/>
                </a:solidFill>
              </a:rPr>
              <a:t> Ahmad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3600" b="1" dirty="0" err="1" smtClean="0">
                <a:solidFill>
                  <a:srgbClr val="002060"/>
                </a:solidFill>
              </a:rPr>
              <a:t>Sistem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Rujukan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American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Psychologikal</a:t>
            </a:r>
            <a:r>
              <a:rPr lang="en-US" sz="3600" b="1" i="1" dirty="0" smtClean="0">
                <a:solidFill>
                  <a:srgbClr val="002060"/>
                </a:solidFill>
              </a:rPr>
              <a:t>   Association (APA) 6</a:t>
            </a:r>
            <a:r>
              <a:rPr lang="en-US" sz="3600" b="1" i="1" baseline="30000" dirty="0" smtClean="0">
                <a:solidFill>
                  <a:srgbClr val="002060"/>
                </a:solidFill>
              </a:rPr>
              <a:t>th</a:t>
            </a:r>
            <a:r>
              <a:rPr lang="en-US" sz="3600" b="1" i="1" dirty="0" smtClean="0">
                <a:solidFill>
                  <a:srgbClr val="002060"/>
                </a:solidFill>
              </a:rPr>
              <a:t> Edition 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CATATAN: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pengarang</a:t>
            </a:r>
            <a:r>
              <a:rPr lang="en-US" dirty="0" smtClean="0"/>
              <a:t> </a:t>
            </a:r>
            <a:r>
              <a:rPr lang="en-US" dirty="0" err="1" smtClean="0"/>
              <a:t>berbangsa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rgbClr val="002060"/>
                </a:solidFill>
              </a:rPr>
              <a:t>Wong </a:t>
            </a:r>
            <a:r>
              <a:rPr lang="en-US" dirty="0" err="1" smtClean="0">
                <a:solidFill>
                  <a:srgbClr val="002060"/>
                </a:solidFill>
              </a:rPr>
              <a:t>Chee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ditulis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sebagai</a:t>
            </a:r>
            <a:r>
              <a:rPr lang="en-US" dirty="0" smtClean="0">
                <a:solidFill>
                  <a:srgbClr val="002060"/>
                </a:solidFill>
              </a:rPr>
              <a:t> Wong, C. M.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en-US" dirty="0" err="1" smtClean="0">
                <a:solidFill>
                  <a:srgbClr val="002060"/>
                </a:solidFill>
              </a:rPr>
              <a:t>Lawrance</a:t>
            </a:r>
            <a:r>
              <a:rPr lang="en-US" dirty="0" smtClean="0">
                <a:solidFill>
                  <a:srgbClr val="002060"/>
                </a:solidFill>
              </a:rPr>
              <a:t> Yap Ah </a:t>
            </a:r>
            <a:r>
              <a:rPr lang="en-US" dirty="0" err="1" smtClean="0">
                <a:solidFill>
                  <a:srgbClr val="002060"/>
                </a:solidFill>
              </a:rPr>
              <a:t>Chai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ditulis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sebagai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Yap, L.A. C.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3600" b="1" dirty="0" err="1" smtClean="0">
                <a:solidFill>
                  <a:srgbClr val="002060"/>
                </a:solidFill>
              </a:rPr>
              <a:t>Sistem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Rujukan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American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Psychologikal</a:t>
            </a:r>
            <a:r>
              <a:rPr lang="en-US" sz="3600" b="1" i="1" dirty="0" smtClean="0">
                <a:solidFill>
                  <a:srgbClr val="002060"/>
                </a:solidFill>
              </a:rPr>
              <a:t>   Association (APA) 6</a:t>
            </a:r>
            <a:r>
              <a:rPr lang="en-US" sz="3600" b="1" i="1" baseline="30000" dirty="0" smtClean="0">
                <a:solidFill>
                  <a:srgbClr val="002060"/>
                </a:solidFill>
              </a:rPr>
              <a:t>th</a:t>
            </a:r>
            <a:r>
              <a:rPr lang="en-US" sz="3600" b="1" i="1" dirty="0" smtClean="0">
                <a:solidFill>
                  <a:srgbClr val="002060"/>
                </a:solidFill>
              </a:rPr>
              <a:t> Edition 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CATATAN: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pengarang</a:t>
            </a:r>
            <a:r>
              <a:rPr lang="en-US" dirty="0" smtClean="0"/>
              <a:t> </a:t>
            </a:r>
            <a:r>
              <a:rPr lang="en-US" dirty="0" err="1" smtClean="0"/>
              <a:t>berbangsa</a:t>
            </a:r>
            <a:r>
              <a:rPr lang="en-US" dirty="0" smtClean="0"/>
              <a:t> India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Shikh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 a/p </a:t>
            </a:r>
            <a:r>
              <a:rPr lang="en-US" dirty="0" err="1" smtClean="0"/>
              <a:t>atau</a:t>
            </a:r>
            <a:r>
              <a:rPr lang="en-US" dirty="0" smtClean="0"/>
              <a:t> a/l. 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r>
              <a:rPr lang="en-US" dirty="0" smtClean="0"/>
              <a:t>      </a:t>
            </a:r>
            <a:r>
              <a:rPr lang="en-US" dirty="0" err="1" smtClean="0">
                <a:solidFill>
                  <a:srgbClr val="002060"/>
                </a:solidFill>
              </a:rPr>
              <a:t>Nadarajan</a:t>
            </a:r>
            <a:r>
              <a:rPr lang="en-US" dirty="0" smtClean="0">
                <a:solidFill>
                  <a:srgbClr val="002060"/>
                </a:solidFill>
              </a:rPr>
              <a:t> a/l </a:t>
            </a:r>
            <a:r>
              <a:rPr lang="en-US" dirty="0" err="1" smtClean="0">
                <a:solidFill>
                  <a:srgbClr val="002060"/>
                </a:solidFill>
              </a:rPr>
              <a:t>Muthusamy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ditulis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sebagai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Nadarajan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Muthusamy</a:t>
            </a:r>
            <a:endParaRPr lang="en-US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en-US" dirty="0" err="1" smtClean="0">
                <a:solidFill>
                  <a:srgbClr val="002060"/>
                </a:solidFill>
              </a:rPr>
              <a:t>Pretam</a:t>
            </a:r>
            <a:r>
              <a:rPr lang="en-US" dirty="0" smtClean="0">
                <a:solidFill>
                  <a:srgbClr val="002060"/>
                </a:solidFill>
              </a:rPr>
              <a:t> Singh </a:t>
            </a:r>
            <a:r>
              <a:rPr lang="en-US" dirty="0" err="1" smtClean="0">
                <a:solidFill>
                  <a:srgbClr val="C00000"/>
                </a:solidFill>
              </a:rPr>
              <a:t>ditulis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sebagai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Pritam</a:t>
            </a:r>
            <a:r>
              <a:rPr lang="en-US" dirty="0" smtClean="0">
                <a:solidFill>
                  <a:srgbClr val="002060"/>
                </a:solidFill>
              </a:rPr>
              <a:t> Singh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3600" b="1" dirty="0" err="1" smtClean="0">
                <a:solidFill>
                  <a:srgbClr val="002060"/>
                </a:solidFill>
              </a:rPr>
              <a:t>Sistem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Rujukan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American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Psychologikal</a:t>
            </a:r>
            <a:r>
              <a:rPr lang="en-US" sz="3600" b="1" i="1" dirty="0" smtClean="0">
                <a:solidFill>
                  <a:srgbClr val="002060"/>
                </a:solidFill>
              </a:rPr>
              <a:t>   Association (APA) 6</a:t>
            </a:r>
            <a:r>
              <a:rPr lang="en-US" sz="3600" b="1" i="1" baseline="30000" dirty="0" smtClean="0">
                <a:solidFill>
                  <a:srgbClr val="002060"/>
                </a:solidFill>
              </a:rPr>
              <a:t>th</a:t>
            </a:r>
            <a:r>
              <a:rPr lang="en-US" sz="3600" b="1" i="1" dirty="0" smtClean="0">
                <a:solidFill>
                  <a:srgbClr val="002060"/>
                </a:solidFill>
              </a:rPr>
              <a:t> Edition 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r>
              <a:rPr lang="en-US" dirty="0" err="1" smtClean="0"/>
              <a:t>Perkara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dibincangkan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7931224" cy="4525963"/>
          </a:xfrm>
        </p:spPr>
        <p:txBody>
          <a:bodyPr>
            <a:normAutofit/>
          </a:bodyPr>
          <a:lstStyle/>
          <a:p>
            <a:pPr marL="628650" indent="-628650">
              <a:buNone/>
            </a:pPr>
            <a:r>
              <a:rPr lang="en-US" dirty="0" smtClean="0"/>
              <a:t>4.1 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i="1" dirty="0" smtClean="0"/>
              <a:t>American Psychological Association (APA)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4.2 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fi-FI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4.3 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kemahiran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4.4  </a:t>
            </a:r>
            <a:r>
              <a:rPr lang="en-US" dirty="0" err="1" smtClean="0"/>
              <a:t>Autoriti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kredibiliti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maklumat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err="1" smtClean="0"/>
              <a:t>Bibliografi</a:t>
            </a:r>
            <a:r>
              <a:rPr lang="en-US" b="1" dirty="0" smtClean="0"/>
              <a:t> </a:t>
            </a:r>
          </a:p>
          <a:p>
            <a:pPr marL="60325" indent="-60325">
              <a:buNone/>
            </a:pPr>
            <a:r>
              <a:rPr lang="en-US" dirty="0" err="1" smtClean="0"/>
              <a:t>Bibliografi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senarai</a:t>
            </a:r>
            <a:r>
              <a:rPr lang="en-US" dirty="0" smtClean="0"/>
              <a:t> </a:t>
            </a:r>
            <a:r>
              <a:rPr lang="en-US" dirty="0" err="1" smtClean="0"/>
              <a:t>sumber-sumber</a:t>
            </a:r>
            <a:r>
              <a:rPr lang="en-US" dirty="0" smtClean="0"/>
              <a:t> yang </a:t>
            </a:r>
            <a:r>
              <a:rPr lang="en-US" dirty="0" err="1" smtClean="0"/>
              <a:t>dirujuk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tugasan</a:t>
            </a:r>
            <a:r>
              <a:rPr lang="en-US" dirty="0" smtClean="0"/>
              <a:t>.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diletakkan</a:t>
            </a:r>
            <a:r>
              <a:rPr lang="en-US" dirty="0" smtClean="0"/>
              <a:t> </a:t>
            </a:r>
            <a:r>
              <a:rPr lang="en-US" dirty="0" err="1" smtClean="0"/>
              <a:t>selepas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penulisannya</a:t>
            </a:r>
            <a:r>
              <a:rPr lang="en-US" dirty="0" smtClean="0"/>
              <a:t> </a:t>
            </a:r>
            <a:r>
              <a:rPr lang="en-US" dirty="0" err="1" smtClean="0"/>
              <a:t>perlulah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mengikut</a:t>
            </a:r>
            <a:r>
              <a:rPr lang="en-US" dirty="0" smtClean="0"/>
              <a:t> standard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Entri</a:t>
            </a:r>
            <a:r>
              <a:rPr lang="en-US" dirty="0" smtClean="0"/>
              <a:t> </a:t>
            </a:r>
            <a:r>
              <a:rPr lang="en-US" dirty="0" err="1" smtClean="0"/>
              <a:t>hendaklah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mengikut</a:t>
            </a:r>
            <a:r>
              <a:rPr lang="en-US" dirty="0" smtClean="0"/>
              <a:t> </a:t>
            </a:r>
            <a:r>
              <a:rPr lang="en-US" dirty="0" err="1" smtClean="0"/>
              <a:t>abjad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pengarang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dinomborkan</a:t>
            </a:r>
            <a:r>
              <a:rPr lang="en-US" dirty="0" smtClean="0"/>
              <a:t>. </a:t>
            </a:r>
            <a:r>
              <a:rPr lang="en-US" dirty="0" err="1" smtClean="0"/>
              <a:t>Sekiranya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pengarang</a:t>
            </a:r>
            <a:r>
              <a:rPr lang="en-US" dirty="0" smtClean="0"/>
              <a:t> </a:t>
            </a:r>
            <a:r>
              <a:rPr lang="en-US" dirty="0" err="1" smtClean="0"/>
              <a:t>perlulah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mengikut</a:t>
            </a:r>
            <a:r>
              <a:rPr lang="en-US" dirty="0" smtClean="0"/>
              <a:t> </a:t>
            </a:r>
            <a:r>
              <a:rPr lang="en-US" dirty="0" err="1" smtClean="0"/>
              <a:t>entri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3600" b="1" dirty="0" err="1" smtClean="0">
                <a:solidFill>
                  <a:srgbClr val="002060"/>
                </a:solidFill>
              </a:rPr>
              <a:t>Sistem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Rujukan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American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Psychologikal</a:t>
            </a:r>
            <a:r>
              <a:rPr lang="en-US" sz="3600" b="1" i="1" dirty="0" smtClean="0">
                <a:solidFill>
                  <a:srgbClr val="002060"/>
                </a:solidFill>
              </a:rPr>
              <a:t>   Association (APA) 6</a:t>
            </a:r>
            <a:r>
              <a:rPr lang="en-US" sz="3600" b="1" i="1" baseline="30000" dirty="0" smtClean="0">
                <a:solidFill>
                  <a:srgbClr val="002060"/>
                </a:solidFill>
              </a:rPr>
              <a:t>th</a:t>
            </a:r>
            <a:r>
              <a:rPr lang="en-US" sz="3600" b="1" i="1" dirty="0" smtClean="0">
                <a:solidFill>
                  <a:srgbClr val="002060"/>
                </a:solidFill>
              </a:rPr>
              <a:t> Edition 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/>
              <a:t>Bibliografi</a:t>
            </a:r>
            <a:r>
              <a:rPr lang="en-US" b="1" dirty="0" smtClean="0"/>
              <a:t> </a:t>
            </a:r>
          </a:p>
          <a:p>
            <a:pPr marL="514350" indent="-514350">
              <a:buFont typeface="+mj-lt"/>
              <a:buAutoNum type="alphaLcPeriod" startAt="2"/>
            </a:pPr>
            <a:r>
              <a:rPr lang="en-US" dirty="0" err="1" smtClean="0"/>
              <a:t>Entri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hendaklah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selang</a:t>
            </a:r>
            <a:r>
              <a:rPr lang="en-US" dirty="0" smtClean="0"/>
              <a:t> </a:t>
            </a:r>
            <a:r>
              <a:rPr lang="en-US" dirty="0" err="1" smtClean="0"/>
              <a:t>sebaris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item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selang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entri</a:t>
            </a:r>
            <a:r>
              <a:rPr lang="en-US" dirty="0" smtClean="0"/>
              <a:t> yang </a:t>
            </a:r>
            <a:r>
              <a:rPr lang="en-US" dirty="0" err="1" smtClean="0"/>
              <a:t>seterusnya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LcPeriod" startAt="2"/>
            </a:pPr>
            <a:r>
              <a:rPr lang="it-IT" dirty="0" smtClean="0"/>
              <a:t>Setiap entri bermula di tepi margin kiri dengan baris  kedua di </a:t>
            </a:r>
            <a:r>
              <a:rPr lang="en-US" dirty="0" smtClean="0"/>
              <a:t>“</a:t>
            </a:r>
            <a:r>
              <a:rPr lang="en-US" dirty="0" err="1" smtClean="0"/>
              <a:t>kedalamkan</a:t>
            </a:r>
            <a:r>
              <a:rPr lang="en-US" dirty="0" smtClean="0"/>
              <a:t>” (indent) lima </a:t>
            </a:r>
            <a:r>
              <a:rPr lang="en-US" dirty="0" err="1" smtClean="0"/>
              <a:t>jalur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3600" b="1" dirty="0" err="1" smtClean="0">
                <a:solidFill>
                  <a:srgbClr val="002060"/>
                </a:solidFill>
              </a:rPr>
              <a:t>Sistem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Rujukan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American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Psychologikal</a:t>
            </a:r>
            <a:r>
              <a:rPr lang="en-US" sz="3600" b="1" i="1" dirty="0" smtClean="0">
                <a:solidFill>
                  <a:srgbClr val="002060"/>
                </a:solidFill>
              </a:rPr>
              <a:t>   Association (APA) 6</a:t>
            </a:r>
            <a:r>
              <a:rPr lang="en-US" sz="3600" b="1" i="1" baseline="30000" dirty="0" smtClean="0">
                <a:solidFill>
                  <a:srgbClr val="002060"/>
                </a:solidFill>
              </a:rPr>
              <a:t>th</a:t>
            </a:r>
            <a:r>
              <a:rPr lang="en-US" sz="3600" b="1" i="1" dirty="0" smtClean="0">
                <a:solidFill>
                  <a:srgbClr val="002060"/>
                </a:solidFill>
              </a:rPr>
              <a:t> Edition 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err="1" smtClean="0"/>
              <a:t>Menulis</a:t>
            </a:r>
            <a:r>
              <a:rPr lang="en-US" b="1" dirty="0" smtClean="0"/>
              <a:t> </a:t>
            </a: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Rujukan</a:t>
            </a:r>
            <a:r>
              <a:rPr lang="en-US" b="1" dirty="0" smtClean="0"/>
              <a:t>/</a:t>
            </a:r>
            <a:r>
              <a:rPr lang="en-US" b="1" dirty="0" err="1" smtClean="0"/>
              <a:t>Bibliografi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Buku</a:t>
            </a:r>
            <a:endParaRPr lang="en-US" b="1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Pengarang</a:t>
            </a:r>
            <a:r>
              <a:rPr lang="en-US" dirty="0" smtClean="0"/>
              <a:t>. (</a:t>
            </a:r>
            <a:r>
              <a:rPr lang="en-US" dirty="0" err="1" smtClean="0"/>
              <a:t>tahun</a:t>
            </a:r>
            <a:r>
              <a:rPr lang="en-US" dirty="0" smtClean="0"/>
              <a:t>). </a:t>
            </a:r>
            <a:r>
              <a:rPr lang="en-US" i="1" dirty="0" err="1" smtClean="0"/>
              <a:t>Tajuk</a:t>
            </a:r>
            <a:r>
              <a:rPr lang="en-US" i="1" dirty="0" smtClean="0"/>
              <a:t> </a:t>
            </a:r>
            <a:r>
              <a:rPr lang="en-US" i="1" dirty="0" err="1" smtClean="0"/>
              <a:t>buku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Edisi</a:t>
            </a:r>
            <a:r>
              <a:rPr lang="en-US" dirty="0" smtClean="0"/>
              <a:t>).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terbit</a:t>
            </a:r>
            <a:r>
              <a:rPr lang="en-US" dirty="0" smtClean="0"/>
              <a:t>: </a:t>
            </a:r>
            <a:r>
              <a:rPr lang="en-US" dirty="0" err="1" smtClean="0"/>
              <a:t>Penerbit</a:t>
            </a:r>
            <a:endParaRPr lang="en-US" dirty="0" smtClean="0"/>
          </a:p>
          <a:p>
            <a:pPr marL="914400" indent="-914400">
              <a:buNone/>
            </a:pPr>
            <a:r>
              <a:rPr lang="ms-MY" dirty="0" smtClean="0">
                <a:solidFill>
                  <a:schemeClr val="tx2">
                    <a:lumMod val="75000"/>
                  </a:schemeClr>
                </a:solidFill>
              </a:rPr>
              <a:t>Abu Bakar Nordin. (1986). </a:t>
            </a:r>
            <a:r>
              <a:rPr lang="ms-MY" i="1" dirty="0" smtClean="0">
                <a:solidFill>
                  <a:schemeClr val="tx2">
                    <a:lumMod val="75000"/>
                  </a:schemeClr>
                </a:solidFill>
              </a:rPr>
              <a:t>Asas penilaian pendidikan </a:t>
            </a:r>
            <a:r>
              <a:rPr lang="ms-MY" dirty="0" smtClean="0">
                <a:solidFill>
                  <a:schemeClr val="tx2">
                    <a:lumMod val="75000"/>
                  </a:schemeClr>
                </a:solidFill>
              </a:rPr>
              <a:t>(Ed. ke-2). Kuala Lumpur: Heineman (M) Sdn. Bhd.</a:t>
            </a:r>
          </a:p>
          <a:p>
            <a:pPr marL="571500" indent="-571500">
              <a:buNone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3600" b="1" dirty="0" err="1" smtClean="0">
                <a:solidFill>
                  <a:srgbClr val="002060"/>
                </a:solidFill>
              </a:rPr>
              <a:t>Sistem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Rujukan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American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Psychologikal</a:t>
            </a:r>
            <a:r>
              <a:rPr lang="en-US" sz="3600" b="1" i="1" dirty="0" smtClean="0">
                <a:solidFill>
                  <a:srgbClr val="002060"/>
                </a:solidFill>
              </a:rPr>
              <a:t>   Association (APA) 6</a:t>
            </a:r>
            <a:r>
              <a:rPr lang="en-US" sz="3600" b="1" i="1" baseline="30000" dirty="0" smtClean="0">
                <a:solidFill>
                  <a:srgbClr val="002060"/>
                </a:solidFill>
              </a:rPr>
              <a:t>th</a:t>
            </a:r>
            <a:r>
              <a:rPr lang="en-US" sz="3600" b="1" i="1" dirty="0" smtClean="0">
                <a:solidFill>
                  <a:srgbClr val="002060"/>
                </a:solidFill>
              </a:rPr>
              <a:t> Edition 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Buku</a:t>
            </a:r>
            <a:endParaRPr lang="en-US" b="1" dirty="0" smtClean="0"/>
          </a:p>
          <a:p>
            <a:pPr marL="571500" indent="-571500">
              <a:buFont typeface="+mj-lt"/>
              <a:buAutoNum type="alphaLcPeriod" startAt="2"/>
            </a:pPr>
            <a:r>
              <a:rPr lang="ms-MY" dirty="0" smtClean="0"/>
              <a:t>Dua orang penulis</a:t>
            </a:r>
          </a:p>
          <a:p>
            <a:pPr marL="749300" indent="-749300">
              <a:buNone/>
            </a:pPr>
            <a:r>
              <a:rPr lang="ms-MY" dirty="0" smtClean="0">
                <a:solidFill>
                  <a:srgbClr val="002060"/>
                </a:solidFill>
              </a:rPr>
              <a:t>Alessi, S.M. &amp; Trollip, S.R. (1991). </a:t>
            </a:r>
            <a:r>
              <a:rPr lang="ms-MY" i="1" dirty="0" smtClean="0">
                <a:solidFill>
                  <a:srgbClr val="002060"/>
                </a:solidFill>
              </a:rPr>
              <a:t>Computer-based instruction: methods and development</a:t>
            </a:r>
            <a:r>
              <a:rPr lang="ms-MY" dirty="0" smtClean="0">
                <a:solidFill>
                  <a:srgbClr val="002060"/>
                </a:solidFill>
              </a:rPr>
              <a:t>. New Jersey: Prentice Hall.</a:t>
            </a:r>
            <a:endParaRPr lang="en-US" b="1" dirty="0" smtClean="0"/>
          </a:p>
          <a:p>
            <a:pPr marL="514350" indent="-514350">
              <a:buFont typeface="+mj-lt"/>
              <a:buAutoNum type="alphaLcPeriod" startAt="3"/>
            </a:pP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endParaRPr lang="en-US" dirty="0" smtClean="0"/>
          </a:p>
          <a:p>
            <a:pPr marL="749300" indent="-749300">
              <a:buNone/>
            </a:pPr>
            <a:r>
              <a:rPr lang="ms-MY" dirty="0" smtClean="0">
                <a:solidFill>
                  <a:srgbClr val="002060"/>
                </a:solidFill>
              </a:rPr>
              <a:t>Driver, R., Squires, A., Rushworth, P. &amp; Wood, R.V. (1994). </a:t>
            </a:r>
            <a:r>
              <a:rPr lang="ms-MY" i="1" dirty="0" smtClean="0">
                <a:solidFill>
                  <a:srgbClr val="002060"/>
                </a:solidFill>
              </a:rPr>
              <a:t>Making sense of secondary science: research into children’s ideas</a:t>
            </a:r>
            <a:r>
              <a:rPr lang="ms-MY" dirty="0" smtClean="0">
                <a:solidFill>
                  <a:srgbClr val="002060"/>
                </a:solidFill>
              </a:rPr>
              <a:t>. New York: Routhledge.</a:t>
            </a:r>
            <a:endParaRPr lang="en-US" dirty="0" smtClean="0">
              <a:solidFill>
                <a:srgbClr val="002060"/>
              </a:solidFill>
            </a:endParaRPr>
          </a:p>
          <a:p>
            <a:pPr marL="571500" indent="-571500">
              <a:buNone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3600" b="1" dirty="0" err="1" smtClean="0">
                <a:solidFill>
                  <a:srgbClr val="002060"/>
                </a:solidFill>
              </a:rPr>
              <a:t>Sistem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Rujukan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American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Psychologikal</a:t>
            </a:r>
            <a:r>
              <a:rPr lang="en-US" sz="3600" b="1" i="1" dirty="0" smtClean="0">
                <a:solidFill>
                  <a:srgbClr val="002060"/>
                </a:solidFill>
              </a:rPr>
              <a:t>   Association (APA) 6</a:t>
            </a:r>
            <a:r>
              <a:rPr lang="en-US" sz="3600" b="1" i="1" baseline="30000" dirty="0" smtClean="0">
                <a:solidFill>
                  <a:srgbClr val="002060"/>
                </a:solidFill>
              </a:rPr>
              <a:t>th</a:t>
            </a:r>
            <a:r>
              <a:rPr lang="en-US" sz="3600" b="1" i="1" dirty="0" smtClean="0">
                <a:solidFill>
                  <a:srgbClr val="002060"/>
                </a:solidFill>
              </a:rPr>
              <a:t> Edition 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 err="1" smtClean="0"/>
              <a:t>Jurnal</a:t>
            </a:r>
            <a:r>
              <a:rPr lang="en-US" b="1" dirty="0" smtClean="0"/>
              <a:t>. </a:t>
            </a:r>
          </a:p>
          <a:p>
            <a:pPr marL="974725" indent="-974725">
              <a:buNone/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Pengarang</a:t>
            </a:r>
            <a:r>
              <a:rPr lang="en-US" dirty="0" smtClean="0"/>
              <a:t>. (</a:t>
            </a:r>
            <a:r>
              <a:rPr lang="en-US" dirty="0" err="1" smtClean="0"/>
              <a:t>Tahun</a:t>
            </a:r>
            <a:r>
              <a:rPr lang="en-US" dirty="0" smtClean="0"/>
              <a:t>). </a:t>
            </a: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. </a:t>
            </a:r>
            <a:r>
              <a:rPr lang="en-US" i="1" dirty="0" err="1" smtClean="0"/>
              <a:t>Nama</a:t>
            </a:r>
            <a:r>
              <a:rPr lang="en-US" i="1" dirty="0" smtClean="0"/>
              <a:t> </a:t>
            </a:r>
            <a:r>
              <a:rPr lang="en-US" i="1" dirty="0" err="1" smtClean="0"/>
              <a:t>Jurnal</a:t>
            </a:r>
            <a:r>
              <a:rPr lang="en-US" i="1" dirty="0" smtClean="0"/>
              <a:t>, </a:t>
            </a:r>
            <a:r>
              <a:rPr lang="en-US" dirty="0" err="1" smtClean="0"/>
              <a:t>Edisi</a:t>
            </a:r>
            <a:r>
              <a:rPr lang="en-US" dirty="0" smtClean="0"/>
              <a:t>/</a:t>
            </a:r>
            <a:r>
              <a:rPr lang="en-US" dirty="0" err="1" smtClean="0"/>
              <a:t>Volum</a:t>
            </a:r>
            <a:r>
              <a:rPr lang="en-US" dirty="0" smtClean="0"/>
              <a:t>, </a:t>
            </a:r>
            <a:r>
              <a:rPr lang="en-US" dirty="0" err="1" smtClean="0"/>
              <a:t>Nombor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Pengarang</a:t>
            </a:r>
            <a:r>
              <a:rPr lang="en-US" dirty="0" smtClean="0"/>
              <a:t> Tunggal. 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854075" indent="-854075">
              <a:buNone/>
            </a:pPr>
            <a:r>
              <a:rPr lang="en-US" dirty="0" err="1" smtClean="0"/>
              <a:t>Iskandar</a:t>
            </a:r>
            <a:r>
              <a:rPr lang="en-US" dirty="0" smtClean="0"/>
              <a:t> </a:t>
            </a:r>
            <a:r>
              <a:rPr lang="en-US" dirty="0" err="1" smtClean="0"/>
              <a:t>Zakaria</a:t>
            </a:r>
            <a:r>
              <a:rPr lang="en-US" dirty="0" smtClean="0"/>
              <a:t>. (2005). </a:t>
            </a:r>
            <a:r>
              <a:rPr lang="en-US" dirty="0" err="1" smtClean="0"/>
              <a:t>Keberkesanan</a:t>
            </a:r>
            <a:r>
              <a:rPr lang="en-US" dirty="0" smtClean="0"/>
              <a:t> </a:t>
            </a:r>
            <a:r>
              <a:rPr lang="en-US" dirty="0" err="1" smtClean="0"/>
              <a:t>Perisian</a:t>
            </a:r>
            <a:r>
              <a:rPr lang="en-US" dirty="0" smtClean="0"/>
              <a:t> Multimedia </a:t>
            </a:r>
            <a:r>
              <a:rPr lang="en-US" dirty="0" err="1" smtClean="0"/>
              <a:t>Bestari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pelajar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.</a:t>
            </a:r>
            <a:r>
              <a:rPr lang="en-US" i="1" dirty="0" smtClean="0"/>
              <a:t> </a:t>
            </a:r>
            <a:r>
              <a:rPr lang="en-US" i="1" dirty="0" err="1" smtClean="0"/>
              <a:t>Jurnal</a:t>
            </a:r>
            <a:r>
              <a:rPr lang="en-US" i="1" dirty="0" smtClean="0"/>
              <a:t> </a:t>
            </a:r>
            <a:r>
              <a:rPr lang="en-US" i="1" dirty="0" err="1" smtClean="0"/>
              <a:t>Pendidikan</a:t>
            </a:r>
            <a:r>
              <a:rPr lang="en-US" i="1" dirty="0" smtClean="0"/>
              <a:t>, </a:t>
            </a:r>
            <a:r>
              <a:rPr lang="en-US" dirty="0" smtClean="0"/>
              <a:t>12(2), 152-163.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71500" indent="-571500">
              <a:buNone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3600" b="1" dirty="0" err="1" smtClean="0">
                <a:solidFill>
                  <a:srgbClr val="002060"/>
                </a:solidFill>
              </a:rPr>
              <a:t>Sistem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Rujukan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American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Psychologikal</a:t>
            </a:r>
            <a:r>
              <a:rPr lang="en-US" sz="3600" b="1" i="1" dirty="0" smtClean="0">
                <a:solidFill>
                  <a:srgbClr val="002060"/>
                </a:solidFill>
              </a:rPr>
              <a:t>   Association (APA) 6</a:t>
            </a:r>
            <a:r>
              <a:rPr lang="en-US" sz="3600" b="1" i="1" baseline="30000" dirty="0" smtClean="0">
                <a:solidFill>
                  <a:srgbClr val="002060"/>
                </a:solidFill>
              </a:rPr>
              <a:t>th</a:t>
            </a:r>
            <a:r>
              <a:rPr lang="en-US" sz="3600" b="1" i="1" dirty="0" smtClean="0">
                <a:solidFill>
                  <a:srgbClr val="002060"/>
                </a:solidFill>
              </a:rPr>
              <a:t> Edition 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 err="1" smtClean="0"/>
              <a:t>Jurnal</a:t>
            </a:r>
            <a:r>
              <a:rPr lang="en-US" b="1" dirty="0" smtClean="0"/>
              <a:t>. </a:t>
            </a:r>
          </a:p>
          <a:p>
            <a:pPr marL="974725" indent="-974725">
              <a:buNone/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Pengarang</a:t>
            </a:r>
            <a:r>
              <a:rPr lang="en-US" dirty="0" smtClean="0"/>
              <a:t>. (</a:t>
            </a:r>
            <a:r>
              <a:rPr lang="en-US" dirty="0" err="1" smtClean="0"/>
              <a:t>Tahun</a:t>
            </a:r>
            <a:r>
              <a:rPr lang="en-US" dirty="0" smtClean="0"/>
              <a:t>). </a:t>
            </a: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. </a:t>
            </a:r>
            <a:r>
              <a:rPr lang="en-US" i="1" dirty="0" err="1" smtClean="0"/>
              <a:t>Nama</a:t>
            </a:r>
            <a:r>
              <a:rPr lang="en-US" i="1" dirty="0" smtClean="0"/>
              <a:t> </a:t>
            </a:r>
            <a:r>
              <a:rPr lang="en-US" i="1" dirty="0" err="1" smtClean="0"/>
              <a:t>Jurnal</a:t>
            </a:r>
            <a:r>
              <a:rPr lang="en-US" i="1" dirty="0" smtClean="0"/>
              <a:t>, </a:t>
            </a:r>
            <a:r>
              <a:rPr lang="en-US" dirty="0" err="1" smtClean="0"/>
              <a:t>Edisi</a:t>
            </a:r>
            <a:r>
              <a:rPr lang="en-US" dirty="0" smtClean="0"/>
              <a:t>/</a:t>
            </a:r>
            <a:r>
              <a:rPr lang="en-US" dirty="0" err="1" smtClean="0"/>
              <a:t>Volum</a:t>
            </a:r>
            <a:r>
              <a:rPr lang="en-US" dirty="0" smtClean="0"/>
              <a:t>, </a:t>
            </a:r>
            <a:r>
              <a:rPr lang="en-US" dirty="0" err="1" smtClean="0"/>
              <a:t>Nombor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endParaRPr lang="en-US" dirty="0" smtClean="0"/>
          </a:p>
          <a:p>
            <a:pPr marL="974725" indent="-974725">
              <a:buNone/>
            </a:pPr>
            <a:r>
              <a:rPr lang="en-US" dirty="0" err="1" smtClean="0"/>
              <a:t>Pengarang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1035050" indent="-1035050">
              <a:buNone/>
            </a:pPr>
            <a:r>
              <a:rPr lang="ms-MY" dirty="0" smtClean="0"/>
              <a:t>Whyte, M., Karolick, D. &amp; Taylor, M.D. (1995). Cognitive style and their impact on curriculum development. </a:t>
            </a:r>
            <a:r>
              <a:rPr lang="ms-MY" i="1" dirty="0" smtClean="0"/>
              <a:t>Educational Communications and Technology,</a:t>
            </a:r>
            <a:r>
              <a:rPr lang="ms-MY" dirty="0" smtClean="0"/>
              <a:t> 11(10), 783-799.</a:t>
            </a:r>
            <a:endParaRPr lang="en-US" dirty="0" smtClean="0"/>
          </a:p>
          <a:p>
            <a:pPr marL="514350" indent="-514350">
              <a:buNone/>
            </a:pPr>
            <a:endParaRPr lang="en-US" b="1" dirty="0" smtClean="0"/>
          </a:p>
          <a:p>
            <a:pPr marL="571500" indent="-571500">
              <a:buNone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3600" b="1" dirty="0" err="1" smtClean="0">
                <a:solidFill>
                  <a:srgbClr val="002060"/>
                </a:solidFill>
              </a:rPr>
              <a:t>Sistem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Rujukan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American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Psychologikal</a:t>
            </a:r>
            <a:r>
              <a:rPr lang="en-US" sz="3600" b="1" i="1" dirty="0" smtClean="0">
                <a:solidFill>
                  <a:srgbClr val="002060"/>
                </a:solidFill>
              </a:rPr>
              <a:t>   Association (APA) 6</a:t>
            </a:r>
            <a:r>
              <a:rPr lang="en-US" sz="3600" b="1" i="1" baseline="30000" dirty="0" smtClean="0">
                <a:solidFill>
                  <a:srgbClr val="002060"/>
                </a:solidFill>
              </a:rPr>
              <a:t>th</a:t>
            </a:r>
            <a:r>
              <a:rPr lang="en-US" sz="3600" b="1" i="1" dirty="0" smtClean="0">
                <a:solidFill>
                  <a:srgbClr val="002060"/>
                </a:solidFill>
              </a:rPr>
              <a:t> Edition 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err="1" smtClean="0"/>
              <a:t>Makalah</a:t>
            </a:r>
            <a:r>
              <a:rPr lang="en-US" b="1" dirty="0" smtClean="0"/>
              <a:t> </a:t>
            </a:r>
          </a:p>
          <a:p>
            <a:pPr marL="974725" indent="-974725">
              <a:buNone/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Pengarang</a:t>
            </a:r>
            <a:r>
              <a:rPr lang="en-US" dirty="0" smtClean="0"/>
              <a:t> (</a:t>
            </a:r>
            <a:r>
              <a:rPr lang="en-US" dirty="0" err="1" smtClean="0"/>
              <a:t>Tahun</a:t>
            </a:r>
            <a:r>
              <a:rPr lang="en-US" dirty="0" smtClean="0"/>
              <a:t>). </a:t>
            </a: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. </a:t>
            </a:r>
            <a:r>
              <a:rPr lang="en-US" i="1" dirty="0" err="1" smtClean="0"/>
              <a:t>Nama</a:t>
            </a:r>
            <a:r>
              <a:rPr lang="en-US" i="1" dirty="0" smtClean="0"/>
              <a:t> </a:t>
            </a:r>
            <a:r>
              <a:rPr lang="en-US" i="1" dirty="0" err="1" smtClean="0"/>
              <a:t>Makalah</a:t>
            </a:r>
            <a:r>
              <a:rPr lang="en-US" dirty="0" smtClean="0"/>
              <a:t>: </a:t>
            </a:r>
            <a:r>
              <a:rPr lang="en-US" dirty="0" err="1" smtClean="0"/>
              <a:t>Nombor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793750" indent="-793750">
              <a:buNone/>
            </a:pPr>
            <a:r>
              <a:rPr lang="en-US" i="1" dirty="0" err="1" smtClean="0"/>
              <a:t>Azlin</a:t>
            </a:r>
            <a:r>
              <a:rPr lang="en-US" i="1" dirty="0" smtClean="0"/>
              <a:t> </a:t>
            </a:r>
            <a:r>
              <a:rPr lang="en-US" i="1" dirty="0" err="1" smtClean="0"/>
              <a:t>Norhani</a:t>
            </a:r>
            <a:r>
              <a:rPr lang="en-US" i="1" dirty="0" smtClean="0"/>
              <a:t> </a:t>
            </a:r>
            <a:r>
              <a:rPr lang="en-US" i="1" dirty="0" err="1" smtClean="0"/>
              <a:t>Mansor</a:t>
            </a:r>
            <a:r>
              <a:rPr lang="en-US" i="1" dirty="0" smtClean="0"/>
              <a:t> (2004). </a:t>
            </a:r>
            <a:r>
              <a:rPr lang="en-US" dirty="0" err="1" smtClean="0"/>
              <a:t>Amalan</a:t>
            </a:r>
            <a:r>
              <a:rPr lang="en-US" dirty="0" smtClean="0"/>
              <a:t> </a:t>
            </a:r>
            <a:r>
              <a:rPr lang="en-US" dirty="0" err="1" smtClean="0"/>
              <a:t>pengurusan</a:t>
            </a:r>
            <a:r>
              <a:rPr lang="en-US" dirty="0" smtClean="0"/>
              <a:t> </a:t>
            </a:r>
            <a:r>
              <a:rPr lang="en-US" dirty="0" err="1" smtClean="0"/>
              <a:t>pengetua</a:t>
            </a:r>
            <a:r>
              <a:rPr lang="en-US" dirty="0" smtClean="0"/>
              <a:t>: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kes</a:t>
            </a:r>
            <a:r>
              <a:rPr lang="en-US" dirty="0" smtClean="0"/>
              <a:t>. </a:t>
            </a:r>
            <a:r>
              <a:rPr lang="en-US" i="1" dirty="0" err="1" smtClean="0"/>
              <a:t>Prosiding</a:t>
            </a:r>
            <a:r>
              <a:rPr lang="en-US" i="1" dirty="0" smtClean="0"/>
              <a:t> Seminar </a:t>
            </a:r>
            <a:r>
              <a:rPr lang="en-US" i="1" dirty="0" err="1" smtClean="0"/>
              <a:t>Nasional</a:t>
            </a:r>
            <a:r>
              <a:rPr lang="en-US" i="1" dirty="0" smtClean="0"/>
              <a:t> </a:t>
            </a:r>
            <a:r>
              <a:rPr lang="en-US" i="1" dirty="0" err="1" smtClean="0"/>
              <a:t>Pengurusan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Kepimpinan</a:t>
            </a:r>
            <a:r>
              <a:rPr lang="en-US" i="1" dirty="0" smtClean="0"/>
              <a:t> </a:t>
            </a:r>
            <a:r>
              <a:rPr lang="en-US" i="1" dirty="0" err="1" smtClean="0"/>
              <a:t>Pendidikan</a:t>
            </a:r>
            <a:r>
              <a:rPr lang="en-US" i="1" dirty="0" smtClean="0"/>
              <a:t> ke-1</a:t>
            </a:r>
            <a:r>
              <a:rPr lang="en-US" dirty="0" smtClean="0"/>
              <a:t>: 255-265.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71500" indent="-571500">
              <a:buNone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3600" b="1" dirty="0" err="1" smtClean="0">
                <a:solidFill>
                  <a:srgbClr val="002060"/>
                </a:solidFill>
              </a:rPr>
              <a:t>Sistem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Rujukan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American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Psychologikal</a:t>
            </a:r>
            <a:r>
              <a:rPr lang="en-US" sz="3600" b="1" i="1" dirty="0" smtClean="0">
                <a:solidFill>
                  <a:srgbClr val="002060"/>
                </a:solidFill>
              </a:rPr>
              <a:t>   Association (APA) 6</a:t>
            </a:r>
            <a:r>
              <a:rPr lang="en-US" sz="3600" b="1" i="1" baseline="30000" dirty="0" smtClean="0">
                <a:solidFill>
                  <a:srgbClr val="002060"/>
                </a:solidFill>
              </a:rPr>
              <a:t>th</a:t>
            </a:r>
            <a:r>
              <a:rPr lang="en-US" sz="3600" b="1" i="1" dirty="0" smtClean="0">
                <a:solidFill>
                  <a:srgbClr val="002060"/>
                </a:solidFill>
              </a:rPr>
              <a:t> Edition 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b="1" dirty="0" err="1" smtClean="0"/>
              <a:t>Majalah</a:t>
            </a:r>
            <a:endParaRPr lang="en-US" b="1" dirty="0" smtClean="0"/>
          </a:p>
          <a:p>
            <a:pPr marL="974725" indent="-974725">
              <a:buNone/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Pengarang</a:t>
            </a:r>
            <a:r>
              <a:rPr lang="en-US" dirty="0" smtClean="0"/>
              <a:t> (</a:t>
            </a:r>
            <a:r>
              <a:rPr lang="en-US" dirty="0" err="1" smtClean="0"/>
              <a:t>Tahun</a:t>
            </a:r>
            <a:r>
              <a:rPr lang="en-US" dirty="0" smtClean="0"/>
              <a:t>). </a:t>
            </a:r>
            <a:r>
              <a:rPr lang="en-US" dirty="0" err="1" smtClean="0"/>
              <a:t>Tajuk</a:t>
            </a:r>
            <a:r>
              <a:rPr lang="en-US" dirty="0" smtClean="0"/>
              <a:t>. </a:t>
            </a:r>
            <a:r>
              <a:rPr lang="en-US" i="1" dirty="0" err="1" smtClean="0"/>
              <a:t>Nama</a:t>
            </a:r>
            <a:r>
              <a:rPr lang="en-US" i="1" dirty="0" smtClean="0"/>
              <a:t> </a:t>
            </a:r>
            <a:r>
              <a:rPr lang="en-US" i="1" dirty="0" err="1" smtClean="0"/>
              <a:t>Majalah</a:t>
            </a:r>
            <a:r>
              <a:rPr lang="en-US" i="1" dirty="0" smtClean="0"/>
              <a:t>,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Terbit</a:t>
            </a:r>
            <a:r>
              <a:rPr lang="en-US" dirty="0" smtClean="0"/>
              <a:t>, </a:t>
            </a:r>
            <a:r>
              <a:rPr lang="en-US" dirty="0" err="1" smtClean="0"/>
              <a:t>Nombor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endParaRPr lang="en-US" dirty="0" smtClean="0"/>
          </a:p>
          <a:p>
            <a:pPr marL="1035050" indent="-103505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1035050" indent="-1035050">
              <a:buNone/>
            </a:pPr>
            <a:r>
              <a:rPr lang="en-US" dirty="0" err="1" smtClean="0"/>
              <a:t>Rusdina</a:t>
            </a:r>
            <a:r>
              <a:rPr lang="en-US" dirty="0" smtClean="0"/>
              <a:t> Abdul </a:t>
            </a:r>
            <a:r>
              <a:rPr lang="en-US" dirty="0" err="1" smtClean="0"/>
              <a:t>Rahim</a:t>
            </a:r>
            <a:r>
              <a:rPr lang="en-US" dirty="0" smtClean="0"/>
              <a:t>. (1993).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pengkomputeran</a:t>
            </a:r>
            <a:r>
              <a:rPr lang="en-US" dirty="0" smtClean="0"/>
              <a:t> </a:t>
            </a:r>
            <a:r>
              <a:rPr lang="en-US" dirty="0" err="1" smtClean="0"/>
              <a:t>pengajaran</a:t>
            </a:r>
            <a:r>
              <a:rPr lang="en-US" dirty="0" smtClean="0"/>
              <a:t> </a:t>
            </a:r>
            <a:r>
              <a:rPr lang="en-US" dirty="0" err="1" smtClean="0"/>
              <a:t>bahasa</a:t>
            </a:r>
            <a:r>
              <a:rPr lang="en-US" dirty="0" smtClean="0"/>
              <a:t>: </a:t>
            </a:r>
            <a:r>
              <a:rPr lang="en-US" dirty="0" err="1" smtClean="0"/>
              <a:t>Cereka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. </a:t>
            </a:r>
            <a:r>
              <a:rPr lang="en-US" i="1" dirty="0" err="1" smtClean="0"/>
              <a:t>Majalah</a:t>
            </a:r>
            <a:r>
              <a:rPr lang="en-US" i="1" dirty="0" smtClean="0"/>
              <a:t> </a:t>
            </a:r>
            <a:r>
              <a:rPr lang="en-US" i="1" dirty="0" err="1" smtClean="0"/>
              <a:t>Dewan</a:t>
            </a:r>
            <a:r>
              <a:rPr lang="en-US" i="1" dirty="0" smtClean="0"/>
              <a:t>, </a:t>
            </a:r>
            <a:r>
              <a:rPr lang="en-US" dirty="0" smtClean="0"/>
              <a:t>Jan, 16-30.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71500" indent="-571500">
              <a:buNone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3600" b="1" dirty="0" err="1" smtClean="0">
                <a:solidFill>
                  <a:srgbClr val="002060"/>
                </a:solidFill>
              </a:rPr>
              <a:t>Sistem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Rujukan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American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Psychologikal</a:t>
            </a:r>
            <a:r>
              <a:rPr lang="en-US" sz="3600" b="1" i="1" dirty="0" smtClean="0">
                <a:solidFill>
                  <a:srgbClr val="002060"/>
                </a:solidFill>
              </a:rPr>
              <a:t>   Association (APA) 6</a:t>
            </a:r>
            <a:r>
              <a:rPr lang="en-US" sz="3600" b="1" i="1" baseline="30000" dirty="0" smtClean="0">
                <a:solidFill>
                  <a:srgbClr val="002060"/>
                </a:solidFill>
              </a:rPr>
              <a:t>th</a:t>
            </a:r>
            <a:r>
              <a:rPr lang="en-US" sz="3600" b="1" i="1" dirty="0" smtClean="0">
                <a:solidFill>
                  <a:srgbClr val="002060"/>
                </a:solidFill>
              </a:rPr>
              <a:t> Edition 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b="1" dirty="0" err="1" smtClean="0"/>
              <a:t>Akhbar</a:t>
            </a:r>
            <a:endParaRPr lang="en-US" b="1" dirty="0" smtClean="0"/>
          </a:p>
          <a:p>
            <a:pPr marL="974725" indent="-974725">
              <a:buNone/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Pengarang</a:t>
            </a:r>
            <a:r>
              <a:rPr lang="en-US" dirty="0" smtClean="0"/>
              <a:t>. (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Tarikh</a:t>
            </a:r>
            <a:r>
              <a:rPr lang="en-US" dirty="0" smtClean="0"/>
              <a:t>). </a:t>
            </a: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 smtClean="0"/>
              <a:t>artikal</a:t>
            </a:r>
            <a:r>
              <a:rPr lang="en-US" dirty="0" smtClean="0"/>
              <a:t>. </a:t>
            </a:r>
            <a:r>
              <a:rPr lang="en-US" i="1" dirty="0" err="1" smtClean="0"/>
              <a:t>Nama</a:t>
            </a:r>
            <a:r>
              <a:rPr lang="en-US" i="1" dirty="0" smtClean="0"/>
              <a:t> </a:t>
            </a:r>
            <a:r>
              <a:rPr lang="en-US" i="1" dirty="0" err="1" smtClean="0"/>
              <a:t>Akhbar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Nombor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1079500" indent="-1079500">
              <a:buNone/>
            </a:pPr>
            <a:r>
              <a:rPr lang="en-US" dirty="0" smtClean="0"/>
              <a:t>Ahmad </a:t>
            </a:r>
            <a:r>
              <a:rPr lang="en-US" dirty="0" err="1" smtClean="0"/>
              <a:t>Tajul</a:t>
            </a:r>
            <a:r>
              <a:rPr lang="en-US" dirty="0" smtClean="0"/>
              <a:t> </a:t>
            </a:r>
            <a:r>
              <a:rPr lang="en-US" dirty="0" err="1" smtClean="0"/>
              <a:t>Ansar</a:t>
            </a:r>
            <a:r>
              <a:rPr lang="en-US" dirty="0" smtClean="0"/>
              <a:t> Ibrahim. (2008, 3 Jun).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terbaru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Virus </a:t>
            </a:r>
            <a:r>
              <a:rPr lang="en-US" dirty="0" err="1" smtClean="0"/>
              <a:t>Neraka</a:t>
            </a:r>
            <a:r>
              <a:rPr lang="en-US" dirty="0" smtClean="0"/>
              <a:t>. </a:t>
            </a:r>
            <a:r>
              <a:rPr lang="en-US" i="1" dirty="0" err="1" smtClean="0"/>
              <a:t>Harian</a:t>
            </a:r>
            <a:r>
              <a:rPr lang="en-US" i="1" dirty="0" smtClean="0"/>
              <a:t> Metro, </a:t>
            </a:r>
            <a:r>
              <a:rPr lang="en-US" i="1" dirty="0" err="1" smtClean="0"/>
              <a:t>ms.</a:t>
            </a:r>
            <a:r>
              <a:rPr lang="en-US" dirty="0" smtClean="0"/>
              <a:t> 1.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71500" indent="-571500">
              <a:buNone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3600" b="1" dirty="0" err="1" smtClean="0">
                <a:solidFill>
                  <a:srgbClr val="002060"/>
                </a:solidFill>
              </a:rPr>
              <a:t>Sistem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Rujukan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American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Psychologikal</a:t>
            </a:r>
            <a:r>
              <a:rPr lang="en-US" sz="3600" b="1" i="1" dirty="0" smtClean="0">
                <a:solidFill>
                  <a:srgbClr val="002060"/>
                </a:solidFill>
              </a:rPr>
              <a:t>   Association (APA) 6</a:t>
            </a:r>
            <a:r>
              <a:rPr lang="en-US" sz="3600" b="1" i="1" baseline="30000" dirty="0" smtClean="0">
                <a:solidFill>
                  <a:srgbClr val="002060"/>
                </a:solidFill>
              </a:rPr>
              <a:t>th</a:t>
            </a:r>
            <a:r>
              <a:rPr lang="en-US" sz="3600" b="1" i="1" dirty="0" smtClean="0">
                <a:solidFill>
                  <a:srgbClr val="002060"/>
                </a:solidFill>
              </a:rPr>
              <a:t> Edition 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b="1" dirty="0" err="1" smtClean="0"/>
              <a:t>Akhbar</a:t>
            </a:r>
            <a:endParaRPr lang="en-US" b="1" dirty="0" smtClean="0"/>
          </a:p>
          <a:p>
            <a:pPr marL="974725" indent="-974725">
              <a:buNone/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Pengarang</a:t>
            </a:r>
            <a:r>
              <a:rPr lang="en-US" dirty="0" smtClean="0"/>
              <a:t> (</a:t>
            </a:r>
            <a:r>
              <a:rPr lang="en-US" dirty="0" err="1" smtClean="0"/>
              <a:t>Tahun</a:t>
            </a:r>
            <a:r>
              <a:rPr lang="en-US" dirty="0" smtClean="0"/>
              <a:t>). </a:t>
            </a:r>
            <a:r>
              <a:rPr lang="en-US" dirty="0" err="1" smtClean="0"/>
              <a:t>Tajuk</a:t>
            </a:r>
            <a:r>
              <a:rPr lang="en-US" dirty="0" smtClean="0"/>
              <a:t>. </a:t>
            </a:r>
            <a:r>
              <a:rPr lang="en-US" i="1" dirty="0" err="1" smtClean="0"/>
              <a:t>Nama</a:t>
            </a:r>
            <a:r>
              <a:rPr lang="en-US" i="1" dirty="0" smtClean="0"/>
              <a:t> </a:t>
            </a:r>
            <a:r>
              <a:rPr lang="en-US" i="1" dirty="0" err="1" smtClean="0"/>
              <a:t>Akhbar</a:t>
            </a:r>
            <a:r>
              <a:rPr lang="en-US" dirty="0" smtClean="0"/>
              <a:t> </a:t>
            </a:r>
            <a:r>
              <a:rPr lang="en-US" dirty="0" err="1" smtClean="0"/>
              <a:t>Tarikh</a:t>
            </a:r>
            <a:r>
              <a:rPr lang="en-US" dirty="0" smtClean="0"/>
              <a:t>: </a:t>
            </a:r>
            <a:r>
              <a:rPr lang="en-US" dirty="0" err="1" smtClean="0"/>
              <a:t>Nombor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1079500" indent="-1079500">
              <a:buNone/>
            </a:pPr>
            <a:r>
              <a:rPr lang="en-US" dirty="0" smtClean="0"/>
              <a:t>Ahmad </a:t>
            </a:r>
            <a:r>
              <a:rPr lang="en-US" dirty="0" err="1" smtClean="0"/>
              <a:t>Tajul</a:t>
            </a:r>
            <a:r>
              <a:rPr lang="en-US" dirty="0" smtClean="0"/>
              <a:t> </a:t>
            </a:r>
            <a:r>
              <a:rPr lang="en-US" dirty="0" err="1" smtClean="0"/>
              <a:t>Ansar</a:t>
            </a:r>
            <a:r>
              <a:rPr lang="en-US" dirty="0" smtClean="0"/>
              <a:t> Ibrahim (2008).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terbaru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Virus </a:t>
            </a:r>
            <a:r>
              <a:rPr lang="en-US" dirty="0" err="1" smtClean="0"/>
              <a:t>Neraka</a:t>
            </a:r>
            <a:r>
              <a:rPr lang="en-US" dirty="0" smtClean="0"/>
              <a:t>. </a:t>
            </a:r>
            <a:r>
              <a:rPr lang="en-US" i="1" dirty="0" err="1" smtClean="0"/>
              <a:t>Harian</a:t>
            </a:r>
            <a:r>
              <a:rPr lang="en-US" i="1" dirty="0" smtClean="0"/>
              <a:t> Metro </a:t>
            </a:r>
            <a:r>
              <a:rPr lang="en-US" dirty="0" smtClean="0"/>
              <a:t>3 Jun: 1.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71500" indent="-571500">
              <a:buNone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3600" b="1" dirty="0" err="1" smtClean="0">
                <a:solidFill>
                  <a:srgbClr val="002060"/>
                </a:solidFill>
              </a:rPr>
              <a:t>Sistem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Rujukan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American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Psychologikal</a:t>
            </a:r>
            <a:r>
              <a:rPr lang="en-US" sz="3600" b="1" i="1" dirty="0" smtClean="0">
                <a:solidFill>
                  <a:srgbClr val="002060"/>
                </a:solidFill>
              </a:rPr>
              <a:t>   Association (APA) 6</a:t>
            </a:r>
            <a:r>
              <a:rPr lang="en-US" sz="3600" b="1" i="1" baseline="30000" dirty="0" smtClean="0">
                <a:solidFill>
                  <a:srgbClr val="002060"/>
                </a:solidFill>
              </a:rPr>
              <a:t>th</a:t>
            </a:r>
            <a:r>
              <a:rPr lang="en-US" sz="3600" b="1" i="1" dirty="0" smtClean="0">
                <a:solidFill>
                  <a:srgbClr val="002060"/>
                </a:solidFill>
              </a:rPr>
              <a:t> Edition 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</a:t>
            </a:r>
            <a:r>
              <a:rPr lang="en-US" dirty="0" err="1" smtClean="0"/>
              <a:t>Pengenalan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</a:t>
            </a:r>
            <a:r>
              <a:rPr lang="en-US" dirty="0" err="1" smtClean="0"/>
              <a:t>pelajar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sumber-sumber</a:t>
            </a:r>
            <a:r>
              <a:rPr lang="en-US" dirty="0" smtClean="0"/>
              <a:t> lain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sokongan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penghujahan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dirujuk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: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terbitan</a:t>
            </a:r>
            <a:r>
              <a:rPr lang="en-US" dirty="0" smtClean="0"/>
              <a:t> </a:t>
            </a:r>
            <a:r>
              <a:rPr lang="en-US" dirty="0" err="1" smtClean="0"/>
              <a:t>berkala</a:t>
            </a:r>
            <a:r>
              <a:rPr lang="en-US" dirty="0" smtClean="0"/>
              <a:t>, </a:t>
            </a:r>
            <a:r>
              <a:rPr lang="en-US" dirty="0" err="1" smtClean="0"/>
              <a:t>artikal</a:t>
            </a:r>
            <a:r>
              <a:rPr lang="en-US" dirty="0" smtClean="0"/>
              <a:t>, </a:t>
            </a:r>
            <a:r>
              <a:rPr lang="en-US" dirty="0" err="1" smtClean="0"/>
              <a:t>jurnal</a:t>
            </a:r>
            <a:r>
              <a:rPr lang="en-US" dirty="0" smtClean="0"/>
              <a:t>,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, </a:t>
            </a:r>
            <a:r>
              <a:rPr lang="en-US" dirty="0" err="1" smtClean="0"/>
              <a:t>tesis</a:t>
            </a:r>
            <a:r>
              <a:rPr lang="en-US" dirty="0" smtClean="0"/>
              <a:t>,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berkanun</a:t>
            </a:r>
            <a:r>
              <a:rPr lang="en-US" dirty="0" smtClean="0"/>
              <a:t>, </a:t>
            </a:r>
            <a:r>
              <a:rPr lang="en-US" dirty="0" err="1" smtClean="0"/>
              <a:t>swasta</a:t>
            </a:r>
            <a:r>
              <a:rPr lang="en-US" dirty="0" smtClean="0"/>
              <a:t>, </a:t>
            </a:r>
            <a:r>
              <a:rPr lang="en-US" dirty="0" err="1" smtClean="0"/>
              <a:t>kerajaan</a:t>
            </a:r>
            <a:r>
              <a:rPr lang="en-US" dirty="0" smtClean="0"/>
              <a:t>, </a:t>
            </a:r>
            <a:r>
              <a:rPr lang="en-US" dirty="0" err="1" smtClean="0"/>
              <a:t>akhbar</a:t>
            </a:r>
            <a:r>
              <a:rPr lang="en-US" dirty="0" smtClean="0"/>
              <a:t>, </a:t>
            </a:r>
            <a:r>
              <a:rPr lang="en-US" dirty="0" err="1" smtClean="0"/>
              <a:t>laman</a:t>
            </a:r>
            <a:r>
              <a:rPr lang="en-US" dirty="0" smtClean="0"/>
              <a:t> web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Senarai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bahagian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b="1" dirty="0" err="1" smtClean="0"/>
              <a:t>Badan</a:t>
            </a:r>
            <a:r>
              <a:rPr lang="en-US" b="1" dirty="0" smtClean="0"/>
              <a:t> </a:t>
            </a:r>
            <a:r>
              <a:rPr lang="en-US" b="1" dirty="0" err="1" smtClean="0"/>
              <a:t>korporat</a:t>
            </a:r>
            <a:r>
              <a:rPr lang="en-US" b="1" dirty="0" smtClean="0"/>
              <a:t>/</a:t>
            </a:r>
            <a:r>
              <a:rPr lang="en-US" b="1" dirty="0" err="1" smtClean="0"/>
              <a:t>swasta</a:t>
            </a:r>
            <a:endParaRPr lang="en-US" b="1" dirty="0" smtClean="0"/>
          </a:p>
          <a:p>
            <a:pPr marL="974725" indent="-974725">
              <a:buNone/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korporat</a:t>
            </a:r>
            <a:r>
              <a:rPr lang="en-US" dirty="0" smtClean="0"/>
              <a:t> (</a:t>
            </a:r>
            <a:r>
              <a:rPr lang="en-US" dirty="0" err="1" smtClean="0"/>
              <a:t>Tahun</a:t>
            </a:r>
            <a:r>
              <a:rPr lang="en-US" dirty="0" smtClean="0"/>
              <a:t>). </a:t>
            </a:r>
            <a:r>
              <a:rPr lang="en-US" i="1" dirty="0" err="1" smtClean="0"/>
              <a:t>Judul</a:t>
            </a:r>
            <a:r>
              <a:rPr lang="en-US" i="1" dirty="0" smtClean="0"/>
              <a:t> </a:t>
            </a:r>
            <a:r>
              <a:rPr lang="en-US" i="1" dirty="0" err="1" smtClean="0"/>
              <a:t>artikel</a:t>
            </a:r>
            <a:r>
              <a:rPr lang="en-US" dirty="0" smtClean="0"/>
              <a:t>.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terbit</a:t>
            </a:r>
            <a:r>
              <a:rPr lang="en-US" dirty="0" smtClean="0"/>
              <a:t>: </a:t>
            </a:r>
            <a:r>
              <a:rPr lang="en-US" dirty="0" err="1" smtClean="0"/>
              <a:t>Penerbit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974725" indent="-974725">
              <a:buNone/>
            </a:pPr>
            <a:r>
              <a:rPr lang="ms-MY" dirty="0" smtClean="0"/>
              <a:t>Commitee of Bank Rakyat (2010). </a:t>
            </a:r>
            <a:r>
              <a:rPr lang="ms-MY" i="1" dirty="0" smtClean="0"/>
              <a:t>Bank Rakyat finance. </a:t>
            </a:r>
            <a:r>
              <a:rPr lang="ms-MY" dirty="0" smtClean="0"/>
              <a:t>Kuala Lumpur: DBP</a:t>
            </a:r>
            <a:endParaRPr lang="en-US" dirty="0" smtClean="0"/>
          </a:p>
          <a:p>
            <a:endParaRPr lang="en-US" dirty="0" smtClean="0"/>
          </a:p>
          <a:p>
            <a:pPr marL="514350" indent="-514350">
              <a:buNone/>
            </a:pPr>
            <a:endParaRPr lang="en-US" b="1" dirty="0" smtClean="0"/>
          </a:p>
          <a:p>
            <a:pPr marL="571500" indent="-571500">
              <a:buNone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3600" b="1" dirty="0" err="1" smtClean="0">
                <a:solidFill>
                  <a:srgbClr val="002060"/>
                </a:solidFill>
              </a:rPr>
              <a:t>Sistem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Rujukan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American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Psychologikal</a:t>
            </a:r>
            <a:r>
              <a:rPr lang="en-US" sz="3600" b="1" i="1" dirty="0" smtClean="0">
                <a:solidFill>
                  <a:srgbClr val="002060"/>
                </a:solidFill>
              </a:rPr>
              <a:t>   Association (APA) 6</a:t>
            </a:r>
            <a:r>
              <a:rPr lang="en-US" sz="3600" b="1" i="1" baseline="30000" dirty="0" smtClean="0">
                <a:solidFill>
                  <a:srgbClr val="002060"/>
                </a:solidFill>
              </a:rPr>
              <a:t>th</a:t>
            </a:r>
            <a:r>
              <a:rPr lang="en-US" sz="3600" b="1" i="1" dirty="0" smtClean="0">
                <a:solidFill>
                  <a:srgbClr val="002060"/>
                </a:solidFill>
              </a:rPr>
              <a:t> Edition 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b="1" dirty="0" err="1" smtClean="0"/>
              <a:t>Badan</a:t>
            </a:r>
            <a:r>
              <a:rPr lang="en-US" b="1" dirty="0" smtClean="0"/>
              <a:t> </a:t>
            </a:r>
            <a:r>
              <a:rPr lang="en-US" b="1" dirty="0" err="1" smtClean="0"/>
              <a:t>Berkanun</a:t>
            </a:r>
            <a:r>
              <a:rPr lang="en-US" b="1" dirty="0" smtClean="0"/>
              <a:t>/</a:t>
            </a:r>
            <a:r>
              <a:rPr lang="en-US" b="1" dirty="0" err="1" smtClean="0"/>
              <a:t>Institusi</a:t>
            </a:r>
            <a:r>
              <a:rPr lang="en-US" b="1" dirty="0" smtClean="0"/>
              <a:t>/</a:t>
            </a:r>
            <a:r>
              <a:rPr lang="en-US" b="1" dirty="0" err="1" smtClean="0"/>
              <a:t>kerajaan</a:t>
            </a:r>
            <a:endParaRPr lang="en-US" b="1" dirty="0" smtClean="0"/>
          </a:p>
          <a:p>
            <a:pPr marL="974725" indent="-974725">
              <a:buNone/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(</a:t>
            </a:r>
            <a:r>
              <a:rPr lang="en-US" dirty="0" err="1" smtClean="0"/>
              <a:t>Tahun</a:t>
            </a:r>
            <a:r>
              <a:rPr lang="en-US" dirty="0" smtClean="0"/>
              <a:t>). </a:t>
            </a:r>
            <a:r>
              <a:rPr lang="en-US" i="1" dirty="0" err="1" smtClean="0"/>
              <a:t>Judul</a:t>
            </a:r>
            <a:r>
              <a:rPr lang="en-US" i="1" dirty="0" smtClean="0"/>
              <a:t> </a:t>
            </a:r>
            <a:r>
              <a:rPr lang="en-US" i="1" dirty="0" err="1" smtClean="0"/>
              <a:t>artikel</a:t>
            </a:r>
            <a:r>
              <a:rPr lang="en-US" dirty="0" smtClean="0"/>
              <a:t>.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terbit</a:t>
            </a:r>
            <a:r>
              <a:rPr lang="en-US" dirty="0" smtClean="0"/>
              <a:t>: </a:t>
            </a:r>
            <a:r>
              <a:rPr lang="en-US" dirty="0" err="1" smtClean="0"/>
              <a:t>Penerbit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974725" indent="-974725">
              <a:buNone/>
            </a:pPr>
            <a:r>
              <a:rPr lang="ms-MY" dirty="0" smtClean="0"/>
              <a:t>Kementerian Pelajaran Malaysia (2010). </a:t>
            </a:r>
            <a:r>
              <a:rPr lang="ms-MY" i="1" dirty="0" smtClean="0"/>
              <a:t>Kurikulum Bersepadu Sekolah Rendah: Spesifikasi kurikulum tahun 6. </a:t>
            </a:r>
            <a:r>
              <a:rPr lang="ms-MY" dirty="0" smtClean="0"/>
              <a:t>Kuala Lumpur: Pusat Perkembangan Kurikulum</a:t>
            </a:r>
            <a:endParaRPr lang="en-US" dirty="0" smtClean="0"/>
          </a:p>
          <a:p>
            <a:endParaRPr lang="en-US" dirty="0" smtClean="0"/>
          </a:p>
          <a:p>
            <a:pPr marL="514350" indent="-514350">
              <a:buNone/>
            </a:pPr>
            <a:endParaRPr lang="en-US" b="1" dirty="0" smtClean="0"/>
          </a:p>
          <a:p>
            <a:pPr marL="571500" indent="-571500">
              <a:buNone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3600" b="1" dirty="0" err="1" smtClean="0">
                <a:solidFill>
                  <a:srgbClr val="002060"/>
                </a:solidFill>
              </a:rPr>
              <a:t>Sistem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Rujukan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American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Psychologikal</a:t>
            </a:r>
            <a:r>
              <a:rPr lang="en-US" sz="3600" b="1" i="1" dirty="0" smtClean="0">
                <a:solidFill>
                  <a:srgbClr val="002060"/>
                </a:solidFill>
              </a:rPr>
              <a:t>   Association (APA) 6</a:t>
            </a:r>
            <a:r>
              <a:rPr lang="en-US" sz="3600" b="1" i="1" baseline="30000" dirty="0" smtClean="0">
                <a:solidFill>
                  <a:srgbClr val="002060"/>
                </a:solidFill>
              </a:rPr>
              <a:t>th</a:t>
            </a:r>
            <a:r>
              <a:rPr lang="en-US" sz="3600" b="1" i="1" dirty="0" smtClean="0">
                <a:solidFill>
                  <a:srgbClr val="002060"/>
                </a:solidFill>
              </a:rPr>
              <a:t> Edition 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b="1" dirty="0" err="1" smtClean="0"/>
              <a:t>Akhbar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Talian</a:t>
            </a:r>
            <a:endParaRPr lang="en-US" b="1" dirty="0" smtClean="0"/>
          </a:p>
          <a:p>
            <a:pPr marL="1035050" indent="-1035050">
              <a:buNone/>
            </a:pPr>
            <a:r>
              <a:rPr lang="sv-SE" dirty="0" smtClean="0"/>
              <a:t>Nama pengarang. (Tarikh penerbitan). Judul artikel. </a:t>
            </a:r>
            <a:r>
              <a:rPr lang="sv-SE" i="1" dirty="0" smtClean="0"/>
              <a:t>Judul Akhbar. </a:t>
            </a:r>
            <a:r>
              <a:rPr lang="en-US" dirty="0" smtClean="0"/>
              <a:t>Retrieved </a:t>
            </a:r>
            <a:r>
              <a:rPr lang="en-US" dirty="0" err="1" smtClean="0"/>
              <a:t>tarikh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, from URL. </a:t>
            </a:r>
          </a:p>
          <a:p>
            <a:pPr marL="1035050" indent="-103505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793750" indent="-793750">
              <a:buNone/>
            </a:pPr>
            <a:r>
              <a:rPr lang="en-MY" dirty="0" smtClean="0"/>
              <a:t>Feller, B. (2005, May 6). GM, Ford get “junk” rating. </a:t>
            </a:r>
            <a:r>
              <a:rPr lang="en-MY" i="1" dirty="0" smtClean="0"/>
              <a:t>The Detroit News Online. Retrieved May 6, 2005,from.</a:t>
            </a:r>
            <a:r>
              <a:rPr lang="en-US" dirty="0" smtClean="0"/>
              <a:t>http://www.detnews.com/2005/autosider/0505/ 06/A01-173553.htm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71500" indent="-571500">
              <a:buNone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3600" b="1" dirty="0" err="1" smtClean="0">
                <a:solidFill>
                  <a:srgbClr val="002060"/>
                </a:solidFill>
              </a:rPr>
              <a:t>Sistem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Rujukan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American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Psychologikal</a:t>
            </a:r>
            <a:r>
              <a:rPr lang="en-US" sz="3600" b="1" i="1" dirty="0" smtClean="0">
                <a:solidFill>
                  <a:srgbClr val="002060"/>
                </a:solidFill>
              </a:rPr>
              <a:t>   Association (APA) 6</a:t>
            </a:r>
            <a:r>
              <a:rPr lang="en-US" sz="3600" b="1" i="1" baseline="30000" dirty="0" smtClean="0">
                <a:solidFill>
                  <a:srgbClr val="002060"/>
                </a:solidFill>
              </a:rPr>
              <a:t>th</a:t>
            </a:r>
            <a:r>
              <a:rPr lang="en-US" sz="3600" b="1" i="1" dirty="0" smtClean="0">
                <a:solidFill>
                  <a:srgbClr val="002060"/>
                </a:solidFill>
              </a:rPr>
              <a:t> Edition 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Jurnal</a:t>
            </a:r>
            <a:r>
              <a:rPr lang="en-US" b="1" dirty="0" smtClean="0"/>
              <a:t> Internet</a:t>
            </a:r>
          </a:p>
          <a:p>
            <a:pPr marL="974725" indent="-974725">
              <a:buNone/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pengarang</a:t>
            </a:r>
            <a:r>
              <a:rPr lang="en-US" dirty="0" smtClean="0"/>
              <a:t> (</a:t>
            </a:r>
            <a:r>
              <a:rPr lang="en-US" dirty="0" err="1" smtClean="0"/>
              <a:t>Tarikh</a:t>
            </a:r>
            <a:r>
              <a:rPr lang="en-US" dirty="0" smtClean="0"/>
              <a:t> </a:t>
            </a:r>
            <a:r>
              <a:rPr lang="en-US" dirty="0" err="1" smtClean="0"/>
              <a:t>penerbitan</a:t>
            </a:r>
            <a:r>
              <a:rPr lang="en-US" dirty="0" smtClean="0"/>
              <a:t>).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. </a:t>
            </a:r>
            <a:r>
              <a:rPr lang="en-US" i="1" dirty="0" err="1" smtClean="0"/>
              <a:t>Judul</a:t>
            </a:r>
            <a:r>
              <a:rPr lang="en-US" i="1" dirty="0" smtClean="0"/>
              <a:t>  </a:t>
            </a:r>
            <a:r>
              <a:rPr lang="en-US" i="1" dirty="0" err="1" smtClean="0"/>
              <a:t>Jurnal</a:t>
            </a:r>
            <a:r>
              <a:rPr lang="en-US" i="1" dirty="0" smtClean="0"/>
              <a:t>, </a:t>
            </a:r>
            <a:r>
              <a:rPr lang="en-US" i="1" dirty="0" err="1" smtClean="0"/>
              <a:t>Jilid</a:t>
            </a:r>
            <a:r>
              <a:rPr lang="en-US" i="1" dirty="0" smtClean="0"/>
              <a:t>, </a:t>
            </a:r>
            <a:r>
              <a:rPr lang="en-US" dirty="0" smtClean="0"/>
              <a:t>[Online]. [Retrieved </a:t>
            </a:r>
            <a:r>
              <a:rPr lang="en-US" dirty="0" err="1" smtClean="0"/>
              <a:t>Tarikh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], from URL.</a:t>
            </a:r>
          </a:p>
          <a:p>
            <a:pPr marL="514350" indent="-51435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974725" indent="-974725">
              <a:buNone/>
            </a:pPr>
            <a:r>
              <a:rPr lang="ms-MY" dirty="0" smtClean="0"/>
              <a:t>Summervillle, J. (1999). Role of awareness of cognitive style in hypermedia. </a:t>
            </a:r>
            <a:r>
              <a:rPr lang="ms-MY" i="1" dirty="0" smtClean="0"/>
              <a:t>International Journal of Educational Technology.</a:t>
            </a:r>
            <a:r>
              <a:rPr lang="ms-MY" dirty="0" smtClean="0"/>
              <a:t> [Online], [Diakses: 15 Ogos 2005]. Boleh didapati: </a:t>
            </a:r>
            <a:r>
              <a:rPr lang="ms-MY" u="sng" dirty="0" smtClean="0">
                <a:hlinkClick r:id="rId2"/>
              </a:rPr>
              <a:t>http://www.outreach.uiuc.edu/ijet/v1n1/summerville/</a:t>
            </a:r>
            <a:r>
              <a:rPr lang="ms-MY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pPr marL="514350" indent="-514350">
              <a:buNone/>
            </a:pPr>
            <a:endParaRPr lang="en-US" b="1" dirty="0" smtClean="0"/>
          </a:p>
          <a:p>
            <a:pPr marL="571500" indent="-571500">
              <a:buNone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3600" b="1" dirty="0" err="1" smtClean="0">
                <a:solidFill>
                  <a:srgbClr val="002060"/>
                </a:solidFill>
              </a:rPr>
              <a:t>Sistem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Rujukan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American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Psychologikal</a:t>
            </a:r>
            <a:r>
              <a:rPr lang="en-US" sz="3600" b="1" i="1" dirty="0" smtClean="0">
                <a:solidFill>
                  <a:srgbClr val="002060"/>
                </a:solidFill>
              </a:rPr>
              <a:t>   Association (APA) 6</a:t>
            </a:r>
            <a:r>
              <a:rPr lang="en-US" sz="3600" b="1" i="1" baseline="30000" dirty="0" smtClean="0">
                <a:solidFill>
                  <a:srgbClr val="002060"/>
                </a:solidFill>
              </a:rPr>
              <a:t>th</a:t>
            </a:r>
            <a:r>
              <a:rPr lang="en-US" sz="3600" b="1" i="1" dirty="0" smtClean="0">
                <a:solidFill>
                  <a:srgbClr val="002060"/>
                </a:solidFill>
              </a:rPr>
              <a:t> Edition 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perpustakaan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dikhendaki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mengaplikasikannya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bahan-bahan</a:t>
            </a:r>
            <a:r>
              <a:rPr lang="en-US" dirty="0" smtClean="0"/>
              <a:t> yang </a:t>
            </a:r>
            <a:r>
              <a:rPr lang="en-US" dirty="0" err="1" smtClean="0"/>
              <a:t>berikut</a:t>
            </a:r>
            <a:r>
              <a:rPr lang="en-US" dirty="0" smtClean="0"/>
              <a:t>;</a:t>
            </a:r>
          </a:p>
          <a:p>
            <a:pPr marL="514350" indent="-49213">
              <a:buFont typeface="+mj-lt"/>
              <a:buAutoNum type="alphaLcPeriod"/>
            </a:pPr>
            <a:r>
              <a:rPr lang="en-US" dirty="0" smtClean="0"/>
              <a:t>  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 smtClean="0"/>
          </a:p>
          <a:p>
            <a:pPr marL="514350" indent="-49213">
              <a:buFont typeface="+mj-lt"/>
              <a:buAutoNum type="alphaLcPeriod"/>
            </a:pPr>
            <a:r>
              <a:rPr lang="en-US" dirty="0" smtClean="0"/>
              <a:t>  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tesis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diterbitkan</a:t>
            </a:r>
            <a:r>
              <a:rPr lang="en-US" dirty="0" smtClean="0"/>
              <a:t>)</a:t>
            </a:r>
          </a:p>
          <a:p>
            <a:pPr marL="514350" indent="-49213">
              <a:buFont typeface="+mj-lt"/>
              <a:buAutoNum type="alphaLcPeriod"/>
            </a:pPr>
            <a:r>
              <a:rPr lang="en-US" dirty="0" smtClean="0"/>
              <a:t>  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prosiding</a:t>
            </a:r>
            <a:endParaRPr lang="en-US" dirty="0" smtClean="0"/>
          </a:p>
          <a:p>
            <a:pPr marL="514350" indent="-49213">
              <a:buFont typeface="+mj-lt"/>
              <a:buAutoNum type="alphaLcPeriod"/>
            </a:pPr>
            <a:r>
              <a:rPr lang="en-US" dirty="0" smtClean="0"/>
              <a:t> 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kerajaan</a:t>
            </a:r>
            <a:r>
              <a:rPr lang="en-US" dirty="0" smtClean="0"/>
              <a:t>/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kerajaan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Autoriti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kredibiliti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7931224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err="1" smtClean="0"/>
              <a:t>Autoriti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kredibiliti</a:t>
            </a:r>
            <a:r>
              <a:rPr lang="en-US" b="1" dirty="0" smtClean="0"/>
              <a:t> </a:t>
            </a: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maklumat</a:t>
            </a:r>
            <a:endParaRPr lang="en-US" b="1" dirty="0" smtClean="0"/>
          </a:p>
          <a:p>
            <a:pPr marL="404813" lvl="0" indent="-404813">
              <a:buFont typeface="Wingdings" pitchFamily="2" charset="2"/>
              <a:buChar char="§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maklumat</a:t>
            </a:r>
            <a:r>
              <a:rPr lang="en-US" dirty="0" smtClean="0"/>
              <a:t>?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Font typeface="Wingdings" pitchFamily="2" charset="2"/>
              <a:buChar char="§"/>
            </a:pPr>
            <a:r>
              <a:rPr lang="en-US" dirty="0" err="1" smtClean="0"/>
              <a:t>Bagaimana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dirty="0" err="1" smtClean="0"/>
              <a:t>enyemak</a:t>
            </a:r>
            <a:r>
              <a:rPr lang="en-US" dirty="0" smtClean="0"/>
              <a:t> </a:t>
            </a:r>
            <a:r>
              <a:rPr lang="en-US" dirty="0" err="1" smtClean="0"/>
              <a:t>autoriti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kreadibiliti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maklumat</a:t>
            </a:r>
            <a:r>
              <a:rPr lang="en-US" dirty="0" smtClean="0"/>
              <a:t>?</a:t>
            </a:r>
            <a:endParaRPr lang="en-US" dirty="0" smtClean="0"/>
          </a:p>
          <a:p>
            <a:pPr lvl="0">
              <a:buFont typeface="Wingdings" pitchFamily="2" charset="2"/>
              <a:buChar char="§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 err="1" smtClean="0"/>
              <a:t>Pengenalan</a:t>
            </a:r>
            <a:endParaRPr lang="en-US" b="1" dirty="0" smtClean="0"/>
          </a:p>
          <a:p>
            <a:pPr lvl="0">
              <a:buFont typeface="Wingdings" pitchFamily="2" charset="2"/>
              <a:buChar char="§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maklumat</a:t>
            </a:r>
            <a:r>
              <a:rPr lang="en-US" dirty="0" smtClean="0"/>
              <a:t> yang </a:t>
            </a:r>
            <a:r>
              <a:rPr lang="en-US" dirty="0" err="1" smtClean="0"/>
              <a:t>diperolehi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jurnal</a:t>
            </a:r>
            <a:r>
              <a:rPr lang="en-US" dirty="0" smtClean="0"/>
              <a:t>, </a:t>
            </a:r>
            <a:r>
              <a:rPr lang="en-US" dirty="0" err="1" smtClean="0"/>
              <a:t>artikal</a:t>
            </a:r>
            <a:r>
              <a:rPr lang="en-US" dirty="0" smtClean="0"/>
              <a:t>, </a:t>
            </a:r>
            <a:r>
              <a:rPr lang="en-US" dirty="0" err="1" smtClean="0"/>
              <a:t>akhbar</a:t>
            </a:r>
            <a:r>
              <a:rPr lang="en-US" dirty="0" smtClean="0"/>
              <a:t>,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talian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.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disemak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autoriti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kredibilitinya</a:t>
            </a:r>
            <a:r>
              <a:rPr lang="en-US" dirty="0" smtClean="0"/>
              <a:t>.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4000" b="1" dirty="0" err="1" smtClean="0">
                <a:solidFill>
                  <a:srgbClr val="002060"/>
                </a:solidFill>
              </a:rPr>
              <a:t>Autoriti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dan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kreadibiliti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sumber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maklumat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b="1" dirty="0" err="1" smtClean="0"/>
              <a:t>Kepentingan</a:t>
            </a:r>
            <a:r>
              <a:rPr lang="en-US" b="1" dirty="0" smtClean="0"/>
              <a:t> </a:t>
            </a:r>
            <a:r>
              <a:rPr lang="en-US" b="1" dirty="0" err="1" smtClean="0"/>
              <a:t>menilai</a:t>
            </a:r>
            <a:r>
              <a:rPr lang="en-US" b="1" dirty="0" smtClean="0"/>
              <a:t> </a:t>
            </a: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maklumat</a:t>
            </a:r>
            <a:endParaRPr lang="en-US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, </a:t>
            </a:r>
            <a:r>
              <a:rPr lang="en-US" dirty="0" err="1" smtClean="0"/>
              <a:t>maklumat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terlampau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diperolehi</a:t>
            </a:r>
            <a:r>
              <a:rPr lang="en-US" dirty="0" smtClean="0"/>
              <a:t> </a:t>
            </a:r>
            <a:r>
              <a:rPr lang="en-US" dirty="0" err="1" smtClean="0"/>
              <a:t>terutamanya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lebuhraya</a:t>
            </a:r>
            <a:r>
              <a:rPr lang="en-US" dirty="0" smtClean="0"/>
              <a:t> </a:t>
            </a:r>
            <a:r>
              <a:rPr lang="en-US" dirty="0" err="1" smtClean="0"/>
              <a:t>maklumat</a:t>
            </a:r>
            <a:r>
              <a:rPr lang="en-US" dirty="0" smtClean="0"/>
              <a:t>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Maklumat-maklumat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, </a:t>
            </a:r>
            <a:r>
              <a:rPr lang="en-US" dirty="0" err="1" smtClean="0"/>
              <a:t>diproses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. </a:t>
            </a:r>
            <a:endParaRPr lang="en-US" b="1" dirty="0" smtClean="0"/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4000" b="1" dirty="0" err="1" smtClean="0">
                <a:solidFill>
                  <a:srgbClr val="002060"/>
                </a:solidFill>
              </a:rPr>
              <a:t>Autoriti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dan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kreadibiliti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sumber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maklumat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 err="1" smtClean="0"/>
              <a:t>Kepentingan</a:t>
            </a:r>
            <a:r>
              <a:rPr lang="en-US" b="1" dirty="0" smtClean="0"/>
              <a:t> </a:t>
            </a:r>
            <a:r>
              <a:rPr lang="en-US" b="1" dirty="0" err="1" smtClean="0"/>
              <a:t>menilai</a:t>
            </a:r>
            <a:r>
              <a:rPr lang="en-US" b="1" dirty="0" smtClean="0"/>
              <a:t> </a:t>
            </a: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maklumat</a:t>
            </a:r>
            <a:endParaRPr lang="en-US" b="1" dirty="0" smtClean="0"/>
          </a:p>
          <a:p>
            <a:pPr marL="514350" lvl="0" indent="-514350">
              <a:buFont typeface="+mj-lt"/>
              <a:buAutoNum type="arabicPeriod" startAt="3"/>
            </a:pPr>
            <a:r>
              <a:rPr lang="en-US" dirty="0" err="1" smtClean="0"/>
              <a:t>Kemahiran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maklumat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kerana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maklumat</a:t>
            </a:r>
            <a:r>
              <a:rPr lang="en-US" dirty="0" smtClean="0"/>
              <a:t> yang </a:t>
            </a:r>
            <a:r>
              <a:rPr lang="en-US" dirty="0" err="1" smtClean="0"/>
              <a:t>diperolehi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rabicPeriod" startAt="3"/>
            </a:pPr>
            <a:r>
              <a:rPr lang="en-US" dirty="0" err="1" smtClean="0"/>
              <a:t>Maklumat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berkesan</a:t>
            </a:r>
            <a:r>
              <a:rPr lang="en-US" dirty="0" smtClean="0"/>
              <a:t>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4000" b="1" dirty="0" err="1" smtClean="0">
                <a:solidFill>
                  <a:srgbClr val="002060"/>
                </a:solidFill>
              </a:rPr>
              <a:t>Autoriti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dan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kreadibiliti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sumber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maklumat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 err="1" smtClean="0"/>
              <a:t>Kepentingan</a:t>
            </a:r>
            <a:r>
              <a:rPr lang="en-US" b="1" dirty="0" smtClean="0"/>
              <a:t> </a:t>
            </a:r>
            <a:r>
              <a:rPr lang="en-US" b="1" dirty="0" err="1" smtClean="0"/>
              <a:t>menilai</a:t>
            </a:r>
            <a:r>
              <a:rPr lang="en-US" b="1" dirty="0" smtClean="0"/>
              <a:t> </a:t>
            </a: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maklumat</a:t>
            </a:r>
            <a:endParaRPr lang="en-US" b="1" dirty="0" smtClean="0"/>
          </a:p>
          <a:p>
            <a:pPr marL="514350" lvl="0" indent="-514350">
              <a:buFont typeface="+mj-lt"/>
              <a:buAutoNum type="arabicPeriod" startAt="5"/>
            </a:pPr>
            <a:r>
              <a:rPr lang="en-US" dirty="0" err="1" smtClean="0"/>
              <a:t>Maklumat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yang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ramai</a:t>
            </a:r>
            <a:r>
              <a:rPr lang="en-US" dirty="0" smtClean="0"/>
              <a:t> yang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tulisannya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rabicPeriod" startAt="5"/>
            </a:pPr>
            <a:r>
              <a:rPr lang="en-US" dirty="0" err="1" smtClean="0"/>
              <a:t>Maklumat</a:t>
            </a:r>
            <a:r>
              <a:rPr lang="en-US" dirty="0" smtClean="0"/>
              <a:t> yang bias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impak</a:t>
            </a:r>
            <a:r>
              <a:rPr lang="en-US" dirty="0" smtClean="0"/>
              <a:t> yang </a:t>
            </a:r>
            <a:r>
              <a:rPr lang="en-US" dirty="0" err="1" smtClean="0"/>
              <a:t>negetif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lain.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4000" b="1" dirty="0" err="1" smtClean="0">
                <a:solidFill>
                  <a:srgbClr val="002060"/>
                </a:solidFill>
              </a:rPr>
              <a:t>Autoriti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dan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kreadibiliti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sumber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maklumat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</a:t>
            </a:r>
            <a:r>
              <a:rPr lang="en-US" dirty="0" err="1" smtClean="0"/>
              <a:t>Pengenalan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penyenaraian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. </a:t>
            </a:r>
            <a:r>
              <a:rPr lang="en-US" dirty="0" err="1" smtClean="0"/>
              <a:t>Antaranya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;</a:t>
            </a:r>
          </a:p>
          <a:p>
            <a:pPr marL="514350" indent="-152400">
              <a:buFont typeface="+mj-lt"/>
              <a:buAutoNum type="arabicPeriod"/>
            </a:pPr>
            <a:r>
              <a:rPr lang="en-US" dirty="0" smtClean="0"/>
              <a:t> American </a:t>
            </a:r>
            <a:r>
              <a:rPr lang="en-US" dirty="0" err="1" smtClean="0"/>
              <a:t>Psychologikal</a:t>
            </a:r>
            <a:r>
              <a:rPr lang="en-US" dirty="0" smtClean="0"/>
              <a:t> Association (APA)</a:t>
            </a:r>
          </a:p>
          <a:p>
            <a:pPr marL="514350" indent="-152400">
              <a:buFont typeface="+mj-lt"/>
              <a:buAutoNum type="arabicPeriod"/>
            </a:pPr>
            <a:r>
              <a:rPr lang="en-US" dirty="0" smtClean="0"/>
              <a:t> Modern Language Association (MLA)</a:t>
            </a:r>
          </a:p>
          <a:p>
            <a:pPr marL="514350" lvl="0" indent="-152400">
              <a:buFont typeface="+mj-lt"/>
              <a:buAutoNum type="arabicPeriod"/>
            </a:pPr>
            <a:r>
              <a:rPr lang="en-US" dirty="0" smtClean="0"/>
              <a:t> Chicago Citation Style (CCS)</a:t>
            </a:r>
          </a:p>
          <a:p>
            <a:pPr marL="514350" lvl="0" indent="-1524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Turabian</a:t>
            </a:r>
            <a:r>
              <a:rPr lang="en-US" dirty="0" smtClean="0"/>
              <a:t> Citation Style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pPr marL="361950" indent="-361950"/>
            <a:r>
              <a:rPr lang="en-US" dirty="0" err="1" smtClean="0"/>
              <a:t>Walau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pun </a:t>
            </a:r>
            <a:r>
              <a:rPr lang="en-US" dirty="0" err="1" smtClean="0"/>
              <a:t>gaya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mestilah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piawai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tekal</a:t>
            </a:r>
            <a:r>
              <a:rPr lang="en-US" dirty="0" smtClean="0"/>
              <a:t> (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yang </a:t>
            </a:r>
            <a:r>
              <a:rPr lang="en-US" dirty="0" err="1" smtClean="0"/>
              <a:t>bercampur</a:t>
            </a:r>
            <a:r>
              <a:rPr lang="en-US" dirty="0" smtClean="0"/>
              <a:t> </a:t>
            </a:r>
            <a:r>
              <a:rPr lang="en-US" dirty="0" err="1" smtClean="0"/>
              <a:t>aduk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 err="1" smtClean="0"/>
              <a:t>Kriteria</a:t>
            </a:r>
            <a:r>
              <a:rPr lang="en-US" b="1" dirty="0" smtClean="0"/>
              <a:t> </a:t>
            </a:r>
            <a:r>
              <a:rPr lang="en-US" b="1" dirty="0" err="1" smtClean="0"/>
              <a:t>Menilai</a:t>
            </a:r>
            <a:r>
              <a:rPr lang="en-US" b="1" dirty="0" smtClean="0"/>
              <a:t> </a:t>
            </a:r>
            <a:r>
              <a:rPr lang="en-US" b="1" dirty="0" err="1" smtClean="0"/>
              <a:t>Maklumat</a:t>
            </a:r>
            <a:endParaRPr lang="en-US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 </a:t>
            </a:r>
            <a:r>
              <a:rPr lang="en-US" dirty="0" err="1" smtClean="0"/>
              <a:t>Autoriti</a:t>
            </a:r>
            <a:r>
              <a:rPr lang="en-US" dirty="0" smtClean="0"/>
              <a:t> ( Authority 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Ketepatan</a:t>
            </a:r>
            <a:r>
              <a:rPr lang="en-US" dirty="0" smtClean="0"/>
              <a:t> </a:t>
            </a:r>
            <a:r>
              <a:rPr lang="en-US" dirty="0" err="1" smtClean="0"/>
              <a:t>Maklumat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Saksama</a:t>
            </a:r>
            <a:r>
              <a:rPr lang="en-US" dirty="0" smtClean="0"/>
              <a:t> ( Impartiality 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Semasa</a:t>
            </a:r>
            <a:r>
              <a:rPr lang="en-US" dirty="0" smtClean="0"/>
              <a:t> ( Currency 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 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( Coverage )</a:t>
            </a:r>
          </a:p>
          <a:p>
            <a:pPr marL="514350" lvl="0" indent="-514350">
              <a:buNone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4000" b="1" dirty="0" err="1" smtClean="0">
                <a:solidFill>
                  <a:srgbClr val="002060"/>
                </a:solidFill>
              </a:rPr>
              <a:t>Autoriti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dan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kreadibiliti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sumber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maklumat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 err="1" smtClean="0"/>
              <a:t>Kriteria</a:t>
            </a:r>
            <a:r>
              <a:rPr lang="en-US" b="1" dirty="0" smtClean="0"/>
              <a:t> </a:t>
            </a:r>
            <a:r>
              <a:rPr lang="en-US" b="1" dirty="0" err="1" smtClean="0"/>
              <a:t>Menilai</a:t>
            </a:r>
            <a:r>
              <a:rPr lang="en-US" b="1" dirty="0" smtClean="0"/>
              <a:t> </a:t>
            </a:r>
            <a:r>
              <a:rPr lang="en-US" b="1" dirty="0" err="1" smtClean="0"/>
              <a:t>Maklumat</a:t>
            </a:r>
            <a:endParaRPr lang="en-US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 </a:t>
            </a:r>
            <a:r>
              <a:rPr lang="en-US" dirty="0" err="1" smtClean="0"/>
              <a:t>Autoriti</a:t>
            </a:r>
            <a:r>
              <a:rPr lang="en-US" dirty="0" smtClean="0"/>
              <a:t> ( Authority 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Ketepatan</a:t>
            </a:r>
            <a:r>
              <a:rPr lang="en-US" dirty="0" smtClean="0"/>
              <a:t> </a:t>
            </a:r>
            <a:r>
              <a:rPr lang="en-US" dirty="0" err="1" smtClean="0"/>
              <a:t>Maklumat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Saksama</a:t>
            </a:r>
            <a:r>
              <a:rPr lang="en-US" dirty="0" smtClean="0"/>
              <a:t> ( Impartiality 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Semasa</a:t>
            </a:r>
            <a:r>
              <a:rPr lang="en-US" dirty="0" smtClean="0"/>
              <a:t> ( Currency 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 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( Coverage )</a:t>
            </a:r>
          </a:p>
          <a:p>
            <a:pPr marL="514350" lvl="0" indent="-514350">
              <a:buNone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4000" b="1" dirty="0" err="1" smtClean="0">
                <a:solidFill>
                  <a:srgbClr val="002060"/>
                </a:solidFill>
              </a:rPr>
              <a:t>Autoriti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dan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kreadibiliti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sumber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maklumat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 </a:t>
            </a:r>
            <a:r>
              <a:rPr lang="en-US" b="1" dirty="0" err="1" smtClean="0"/>
              <a:t>Autoriti</a:t>
            </a:r>
            <a:r>
              <a:rPr lang="en-US" b="1" dirty="0" smtClean="0"/>
              <a:t> ( Authority )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maklumat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berkuasa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pengarang</a:t>
            </a:r>
            <a:r>
              <a:rPr lang="en-US" dirty="0" smtClean="0"/>
              <a:t> ( author )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autoriti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yang </a:t>
            </a:r>
            <a:r>
              <a:rPr lang="en-US" dirty="0" err="1" smtClean="0"/>
              <a:t>berkenaan</a:t>
            </a:r>
            <a:endParaRPr lang="en-US" dirty="0" smtClean="0"/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Profesor</a:t>
            </a:r>
            <a:r>
              <a:rPr lang="en-US" dirty="0" smtClean="0"/>
              <a:t> </a:t>
            </a:r>
            <a:r>
              <a:rPr lang="en-US" dirty="0" err="1" smtClean="0"/>
              <a:t>Ungku</a:t>
            </a:r>
            <a:r>
              <a:rPr lang="en-US" dirty="0" smtClean="0"/>
              <a:t> Aziz </a:t>
            </a:r>
            <a:r>
              <a:rPr lang="en-US" dirty="0" err="1" smtClean="0"/>
              <a:t>menerbitkan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cadangannya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kerana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beliau</a:t>
            </a:r>
            <a:r>
              <a:rPr lang="en-US" dirty="0" smtClean="0"/>
              <a:t>. </a:t>
            </a:r>
          </a:p>
          <a:p>
            <a:pPr marL="514350" lvl="0" indent="-514350">
              <a:buNone/>
            </a:pPr>
            <a:endParaRPr lang="en-US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4000" b="1" dirty="0" err="1" smtClean="0">
                <a:solidFill>
                  <a:srgbClr val="002060"/>
                </a:solidFill>
              </a:rPr>
              <a:t>Autoriti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dan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kreadibiliti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sumber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maklumat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 </a:t>
            </a:r>
            <a:r>
              <a:rPr lang="en-US" b="1" dirty="0" err="1" smtClean="0"/>
              <a:t>Autoriti</a:t>
            </a:r>
            <a:r>
              <a:rPr lang="en-US" b="1" dirty="0" smtClean="0"/>
              <a:t> ( Authority )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maklumat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berkuasa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pengarang</a:t>
            </a:r>
            <a:r>
              <a:rPr lang="en-US" dirty="0" smtClean="0"/>
              <a:t> ( author )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autoriti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yang </a:t>
            </a:r>
            <a:r>
              <a:rPr lang="en-US" dirty="0" err="1" smtClean="0"/>
              <a:t>berkenaan</a:t>
            </a:r>
            <a:endParaRPr lang="en-US" dirty="0" smtClean="0"/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Profesor</a:t>
            </a:r>
            <a:r>
              <a:rPr lang="en-US" dirty="0" smtClean="0"/>
              <a:t> </a:t>
            </a:r>
            <a:r>
              <a:rPr lang="en-US" dirty="0" err="1" smtClean="0"/>
              <a:t>Ungku</a:t>
            </a:r>
            <a:r>
              <a:rPr lang="en-US" dirty="0" smtClean="0"/>
              <a:t> Aziz </a:t>
            </a:r>
            <a:r>
              <a:rPr lang="en-US" dirty="0" err="1" smtClean="0"/>
              <a:t>menerbitkan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cadangannya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kerana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beliau</a:t>
            </a:r>
            <a:r>
              <a:rPr lang="en-US" dirty="0" smtClean="0"/>
              <a:t>.</a:t>
            </a:r>
          </a:p>
          <a:p>
            <a:pPr marL="514350" lvl="0" indent="-514350">
              <a:buNone/>
            </a:pPr>
            <a:endParaRPr lang="en-US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4000" b="1" dirty="0" err="1" smtClean="0">
                <a:solidFill>
                  <a:srgbClr val="002060"/>
                </a:solidFill>
              </a:rPr>
              <a:t>Autoriti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dan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kreadibiliti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sumber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maklumat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en-US" b="1" dirty="0" err="1" smtClean="0"/>
              <a:t>Ketepatan</a:t>
            </a:r>
            <a:r>
              <a:rPr lang="en-US" b="1" dirty="0" smtClean="0"/>
              <a:t> </a:t>
            </a:r>
            <a:r>
              <a:rPr lang="en-US" b="1" dirty="0" err="1" smtClean="0"/>
              <a:t>Maklumat</a:t>
            </a:r>
            <a:endParaRPr lang="en-US" b="1" dirty="0" smtClean="0"/>
          </a:p>
          <a:p>
            <a:pPr marL="514350" lvl="0" indent="-514350">
              <a:buFont typeface="Wingdings" pitchFamily="2" charset="2"/>
              <a:buChar char="§"/>
            </a:pPr>
            <a:r>
              <a:rPr lang="en-US" dirty="0" err="1" smtClean="0"/>
              <a:t>Maklumat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maklumat</a:t>
            </a:r>
            <a:r>
              <a:rPr lang="en-US" dirty="0" smtClean="0"/>
              <a:t> yang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sebarang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kesilapan</a:t>
            </a:r>
            <a:endParaRPr lang="en-US" dirty="0" smtClean="0"/>
          </a:p>
          <a:p>
            <a:pPr marL="514350" lvl="0" indent="-514350">
              <a:buFont typeface="Wingdings" pitchFamily="2" charset="2"/>
              <a:buChar char="§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, data </a:t>
            </a:r>
            <a:r>
              <a:rPr lang="en-US" dirty="0" err="1" smtClean="0"/>
              <a:t>perangkaan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yang </a:t>
            </a:r>
            <a:r>
              <a:rPr lang="en-US" dirty="0" err="1" smtClean="0"/>
              <a:t>diperolehi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dapatan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penyelidikan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4000" b="1" dirty="0" err="1" smtClean="0">
                <a:solidFill>
                  <a:srgbClr val="002060"/>
                </a:solidFill>
              </a:rPr>
              <a:t>Autoriti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dan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kreadibiliti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sumber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maklumat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3"/>
            </a:pPr>
            <a:r>
              <a:rPr lang="en-US" b="1" dirty="0" err="1" smtClean="0"/>
              <a:t>Saksama</a:t>
            </a:r>
            <a:r>
              <a:rPr lang="en-US" b="1" dirty="0" smtClean="0"/>
              <a:t> ( Impartiality )</a:t>
            </a:r>
          </a:p>
          <a:p>
            <a:pPr marL="514350" lvl="0" indent="-514350">
              <a:buFont typeface="Wingdings" pitchFamily="2" charset="2"/>
              <a:buChar char="§"/>
            </a:pPr>
            <a:r>
              <a:rPr lang="en-US" dirty="0" err="1" smtClean="0"/>
              <a:t>Maklumat-maklumat</a:t>
            </a:r>
            <a:r>
              <a:rPr lang="en-US" dirty="0" smtClean="0"/>
              <a:t> </a:t>
            </a:r>
            <a:r>
              <a:rPr lang="en-US" dirty="0" err="1" smtClean="0"/>
              <a:t>hendaklah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 smtClean="0"/>
          </a:p>
          <a:p>
            <a:pPr marL="514350" lvl="0" indent="-514350">
              <a:buFont typeface="Wingdings" pitchFamily="2" charset="2"/>
              <a:buChar char="§"/>
            </a:pPr>
            <a:r>
              <a:rPr lang="en-US" dirty="0" err="1" smtClean="0"/>
              <a:t>Maklumat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‘ bias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melariskan</a:t>
            </a:r>
            <a:r>
              <a:rPr lang="en-US" dirty="0" smtClean="0"/>
              <a:t> </a:t>
            </a:r>
            <a:r>
              <a:rPr lang="en-US" dirty="0" err="1" smtClean="0"/>
              <a:t>jualan</a:t>
            </a:r>
            <a:r>
              <a:rPr lang="en-US" dirty="0" smtClean="0"/>
              <a:t>, </a:t>
            </a:r>
            <a:r>
              <a:rPr lang="en-US" dirty="0" err="1" smtClean="0"/>
              <a:t>mempromosi</a:t>
            </a:r>
            <a:r>
              <a:rPr lang="en-US" dirty="0" smtClean="0"/>
              <a:t> </a:t>
            </a:r>
            <a:r>
              <a:rPr lang="en-US" dirty="0" err="1" smtClean="0"/>
              <a:t>barangan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4000" b="1" dirty="0" err="1" smtClean="0">
                <a:solidFill>
                  <a:srgbClr val="002060"/>
                </a:solidFill>
              </a:rPr>
              <a:t>Autoriti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dan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kreadibiliti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sumber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maklumat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 startAt="4"/>
            </a:pP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Semasa</a:t>
            </a:r>
            <a:r>
              <a:rPr lang="en-US" b="1" dirty="0" smtClean="0"/>
              <a:t> ( Currency )</a:t>
            </a:r>
          </a:p>
          <a:p>
            <a:pPr marL="514350" lvl="0" indent="-514350">
              <a:buFont typeface="Wingdings" pitchFamily="2" charset="2"/>
              <a:buChar char="§"/>
            </a:pPr>
            <a:r>
              <a:rPr lang="en-US" dirty="0" err="1" smtClean="0"/>
              <a:t>Maklumat</a:t>
            </a:r>
            <a:r>
              <a:rPr lang="en-US" dirty="0" smtClean="0"/>
              <a:t>- </a:t>
            </a:r>
            <a:r>
              <a:rPr lang="en-US" dirty="0" err="1" smtClean="0"/>
              <a:t>maklumat</a:t>
            </a:r>
            <a:r>
              <a:rPr lang="en-US" dirty="0" smtClean="0"/>
              <a:t> yang </a:t>
            </a:r>
            <a:r>
              <a:rPr lang="en-US" dirty="0" err="1" smtClean="0"/>
              <a:t>kemaskini</a:t>
            </a:r>
            <a:r>
              <a:rPr lang="en-US" dirty="0" smtClean="0"/>
              <a:t> ( up to date )</a:t>
            </a:r>
          </a:p>
          <a:p>
            <a:pPr marL="514350" lvl="0" indent="-514350">
              <a:buFont typeface="Wingdings" pitchFamily="2" charset="2"/>
              <a:buChar char="§"/>
            </a:pPr>
            <a:r>
              <a:rPr lang="en-US" dirty="0" err="1" smtClean="0"/>
              <a:t>Maklumat</a:t>
            </a:r>
            <a:r>
              <a:rPr lang="en-US" dirty="0" smtClean="0"/>
              <a:t> yang </a:t>
            </a:r>
            <a:r>
              <a:rPr lang="en-US" dirty="0" err="1" smtClean="0"/>
              <a:t>semakin</a:t>
            </a:r>
            <a:r>
              <a:rPr lang="en-US" dirty="0" smtClean="0"/>
              <a:t> lama (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tempoh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) 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keesahan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kebolehpercayanya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endParaRPr lang="en-US" dirty="0" smtClean="0"/>
          </a:p>
          <a:p>
            <a:pPr marL="514350" lvl="0" indent="-514350">
              <a:buFont typeface="Wingdings" pitchFamily="2" charset="2"/>
              <a:buChar char="§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data </a:t>
            </a:r>
            <a:r>
              <a:rPr lang="en-US" dirty="0" err="1" smtClean="0"/>
              <a:t>penduduk</a:t>
            </a:r>
            <a:r>
              <a:rPr lang="en-US" dirty="0" smtClean="0"/>
              <a:t> Malaysia </a:t>
            </a:r>
            <a:r>
              <a:rPr lang="en-US" dirty="0" err="1" smtClean="0"/>
              <a:t>tahun</a:t>
            </a:r>
            <a:r>
              <a:rPr lang="en-US" dirty="0" smtClean="0"/>
              <a:t> 2013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berbanding</a:t>
            </a:r>
            <a:r>
              <a:rPr lang="en-US" dirty="0" smtClean="0"/>
              <a:t> data </a:t>
            </a:r>
            <a:r>
              <a:rPr lang="en-US" dirty="0" err="1" smtClean="0"/>
              <a:t>tahun</a:t>
            </a:r>
            <a:r>
              <a:rPr lang="en-US" dirty="0" smtClean="0"/>
              <a:t> 2009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4000" b="1" dirty="0" err="1" smtClean="0">
                <a:solidFill>
                  <a:srgbClr val="002060"/>
                </a:solidFill>
              </a:rPr>
              <a:t>Autoriti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dan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kreadibiliti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sumber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maklumat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5"/>
            </a:pPr>
            <a:r>
              <a:rPr lang="en-US" b="1" dirty="0" err="1" smtClean="0"/>
              <a:t>Lengkap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Jelas</a:t>
            </a:r>
            <a:r>
              <a:rPr lang="en-US" b="1" dirty="0" smtClean="0"/>
              <a:t> ( Coverage )</a:t>
            </a:r>
          </a:p>
          <a:p>
            <a:pPr marL="514350" lvl="0" indent="-514350">
              <a:buFont typeface="Wingdings" pitchFamily="2" charset="2"/>
              <a:buChar char="§"/>
            </a:pPr>
            <a:r>
              <a:rPr lang="en-US" dirty="0" err="1" smtClean="0"/>
              <a:t>Maklumat-maklumat</a:t>
            </a:r>
            <a:r>
              <a:rPr lang="en-US" dirty="0" smtClean="0"/>
              <a:t> </a:t>
            </a:r>
            <a:r>
              <a:rPr lang="en-US" dirty="0" err="1" smtClean="0"/>
              <a:t>hendaklah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.</a:t>
            </a:r>
          </a:p>
          <a:p>
            <a:pPr marL="514350" lvl="0" indent="-514350">
              <a:buFont typeface="Wingdings" pitchFamily="2" charset="2"/>
              <a:buChar char="§"/>
            </a:pPr>
            <a:r>
              <a:rPr lang="en-US" dirty="0" err="1" smtClean="0"/>
              <a:t>Mestilah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.</a:t>
            </a:r>
          </a:p>
          <a:p>
            <a:pPr marL="514350" lvl="0" indent="-514350">
              <a:buFont typeface="Wingdings" pitchFamily="2" charset="2"/>
              <a:buChar char="§"/>
            </a:pPr>
            <a:r>
              <a:rPr lang="fi-FI" dirty="0" smtClean="0"/>
              <a:t>Maklumat-maklumat tersebut hendaklah sentiasa konsisten</a:t>
            </a:r>
            <a:endParaRPr lang="en-US" b="1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4000" b="1" dirty="0" err="1" smtClean="0">
                <a:solidFill>
                  <a:srgbClr val="002060"/>
                </a:solidFill>
              </a:rPr>
              <a:t>Autoriti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dan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kreadibiliti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sumber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maklumat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None/>
            </a:pPr>
            <a:r>
              <a:rPr lang="en-US" b="1" dirty="0" err="1" smtClean="0"/>
              <a:t>Ciri-ciri</a:t>
            </a:r>
            <a:r>
              <a:rPr lang="en-US" b="1" dirty="0" smtClean="0"/>
              <a:t> </a:t>
            </a:r>
            <a:r>
              <a:rPr lang="en-US" b="1" dirty="0" err="1" smtClean="0"/>
              <a:t>maklumat</a:t>
            </a:r>
            <a:r>
              <a:rPr lang="en-US" b="1" dirty="0" smtClean="0"/>
              <a:t> yang </a:t>
            </a:r>
            <a:r>
              <a:rPr lang="en-US" b="1" dirty="0" err="1" smtClean="0"/>
              <a:t>baik</a:t>
            </a:r>
            <a:endParaRPr lang="en-US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Tepat</a:t>
            </a:r>
            <a:r>
              <a:rPr lang="en-US" dirty="0" smtClean="0"/>
              <a:t> ( Accurate ) 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Cepat</a:t>
            </a:r>
            <a:r>
              <a:rPr lang="en-US" dirty="0" smtClean="0"/>
              <a:t> ( Timeless )/</a:t>
            </a:r>
            <a:r>
              <a:rPr lang="en-US" dirty="0" err="1" smtClean="0"/>
              <a:t>terkini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Lengkap</a:t>
            </a:r>
            <a:r>
              <a:rPr lang="en-US" dirty="0" smtClean="0"/>
              <a:t> ( Completeness 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tersusun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Ringkas</a:t>
            </a:r>
            <a:r>
              <a:rPr lang="en-US" dirty="0" smtClean="0"/>
              <a:t> ( Conciseness ) 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padat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 </a:t>
            </a:r>
            <a:r>
              <a:rPr lang="en-US" dirty="0" err="1" smtClean="0"/>
              <a:t>Berkaitan</a:t>
            </a:r>
            <a:r>
              <a:rPr lang="en-US" dirty="0" smtClean="0"/>
              <a:t> ( Relevancy ) / </a:t>
            </a:r>
            <a:r>
              <a:rPr lang="en-US" dirty="0" err="1" smtClean="0"/>
              <a:t>bertepatan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4000" b="1" dirty="0" err="1" smtClean="0">
                <a:solidFill>
                  <a:srgbClr val="002060"/>
                </a:solidFill>
              </a:rPr>
              <a:t>Autoriti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dan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kreadibiliti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sumber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maklumat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Perbincangan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kreteria-kreteria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yang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maklumat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Bincangkan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autoriti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kreadibiliti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bahan-bahan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.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contoh-contoh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pengkhususan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Gaya APA </a:t>
            </a:r>
            <a:r>
              <a:rPr lang="en-US" dirty="0" err="1" smtClean="0"/>
              <a:t>dibangunkan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sarjana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Persatuan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Gaya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amat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.</a:t>
            </a:r>
          </a:p>
          <a:p>
            <a:r>
              <a:rPr lang="en-US" dirty="0" smtClean="0"/>
              <a:t>Gaya APA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penyelidikan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3600" b="1" dirty="0" err="1" smtClean="0">
                <a:solidFill>
                  <a:srgbClr val="002060"/>
                </a:solidFill>
              </a:rPr>
              <a:t>Sistem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Rujukan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American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Psychologikal</a:t>
            </a:r>
            <a:r>
              <a:rPr lang="en-US" sz="3600" b="1" i="1" dirty="0" smtClean="0">
                <a:solidFill>
                  <a:srgbClr val="002060"/>
                </a:solidFill>
              </a:rPr>
              <a:t>   Association (APA) 6</a:t>
            </a:r>
            <a:r>
              <a:rPr lang="en-US" sz="3600" b="1" i="1" baseline="30000" dirty="0" smtClean="0">
                <a:solidFill>
                  <a:srgbClr val="002060"/>
                </a:solidFill>
              </a:rPr>
              <a:t>th</a:t>
            </a:r>
            <a:r>
              <a:rPr lang="en-US" sz="3600" b="1" i="1" dirty="0" smtClean="0">
                <a:solidFill>
                  <a:srgbClr val="002060"/>
                </a:solidFill>
              </a:rPr>
              <a:t> Edition 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err="1" smtClean="0"/>
              <a:t>Terima</a:t>
            </a:r>
            <a:r>
              <a:rPr lang="en-US" b="1" dirty="0" smtClean="0"/>
              <a:t> </a:t>
            </a:r>
            <a:r>
              <a:rPr lang="en-US" b="1" dirty="0" err="1" smtClean="0"/>
              <a:t>Kasih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3600" b="1" dirty="0" err="1" smtClean="0">
                <a:solidFill>
                  <a:srgbClr val="002060"/>
                </a:solidFill>
              </a:rPr>
              <a:t>Sistem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Rujukan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American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Psychologikal</a:t>
            </a:r>
            <a:r>
              <a:rPr lang="en-US" sz="3600" b="1" i="1" dirty="0" smtClean="0">
                <a:solidFill>
                  <a:srgbClr val="002060"/>
                </a:solidFill>
              </a:rPr>
              <a:t>   Association (APA) 6</a:t>
            </a:r>
            <a:r>
              <a:rPr lang="en-US" sz="3600" b="1" i="1" baseline="30000" dirty="0" smtClean="0">
                <a:solidFill>
                  <a:srgbClr val="002060"/>
                </a:solidFill>
              </a:rPr>
              <a:t>th</a:t>
            </a:r>
            <a:r>
              <a:rPr lang="en-US" sz="3600" b="1" i="1" dirty="0" smtClean="0">
                <a:solidFill>
                  <a:srgbClr val="002060"/>
                </a:solidFill>
              </a:rPr>
              <a:t> Edition 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000" b="1" dirty="0" err="1" smtClean="0"/>
              <a:t>Peraturan</a:t>
            </a:r>
            <a:r>
              <a:rPr lang="en-US" sz="4000" b="1" dirty="0" smtClean="0"/>
              <a:t>  </a:t>
            </a:r>
            <a:r>
              <a:rPr lang="en-US" sz="4000" b="1" dirty="0" err="1" smtClean="0"/>
              <a:t>dan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aplikasi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menulis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rujukan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dalam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teks</a:t>
            </a:r>
            <a:endParaRPr lang="en-US" sz="4000" b="1" dirty="0" smtClean="0"/>
          </a:p>
          <a:p>
            <a:pPr marL="0" indent="0">
              <a:buNone/>
            </a:pPr>
            <a:r>
              <a:rPr lang="en-US" sz="4000" dirty="0" err="1" smtClean="0"/>
              <a:t>Rujukan</a:t>
            </a:r>
            <a:r>
              <a:rPr lang="en-US" sz="4000" dirty="0" smtClean="0"/>
              <a:t> yang </a:t>
            </a:r>
            <a:r>
              <a:rPr lang="en-US" sz="4000" dirty="0" err="1" smtClean="0"/>
              <a:t>dimasukkan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teks</a:t>
            </a:r>
            <a:r>
              <a:rPr lang="en-US" sz="4000" dirty="0" smtClean="0"/>
              <a:t>, </a:t>
            </a:r>
            <a:r>
              <a:rPr lang="en-US" sz="4000" dirty="0" err="1" smtClean="0"/>
              <a:t>mengkiut</a:t>
            </a:r>
            <a:r>
              <a:rPr lang="en-US" sz="4000" dirty="0" smtClean="0"/>
              <a:t> </a:t>
            </a:r>
            <a:r>
              <a:rPr lang="en-US" sz="4000" dirty="0" err="1" smtClean="0"/>
              <a:t>gaya</a:t>
            </a:r>
            <a:r>
              <a:rPr lang="en-US" sz="4000" dirty="0" smtClean="0"/>
              <a:t> APA </a:t>
            </a:r>
            <a:r>
              <a:rPr lang="en-US" sz="4000" dirty="0" err="1" smtClean="0"/>
              <a:t>ada</a:t>
            </a:r>
            <a:r>
              <a:rPr lang="en-US" sz="4000" dirty="0" smtClean="0"/>
              <a:t> </a:t>
            </a:r>
            <a:r>
              <a:rPr lang="en-US" sz="4000" dirty="0" err="1" smtClean="0"/>
              <a:t>pelbagai</a:t>
            </a:r>
            <a:r>
              <a:rPr lang="en-US" sz="4000" dirty="0" smtClean="0"/>
              <a:t> </a:t>
            </a:r>
            <a:r>
              <a:rPr lang="en-US" sz="4000" dirty="0" err="1" smtClean="0"/>
              <a:t>cara</a:t>
            </a:r>
            <a:r>
              <a:rPr lang="en-US" sz="4000" dirty="0" smtClean="0"/>
              <a:t>;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Meletakkan</a:t>
            </a:r>
            <a:r>
              <a:rPr lang="en-US" sz="4000" dirty="0" smtClean="0"/>
              <a:t> </a:t>
            </a:r>
            <a:r>
              <a:rPr lang="en-US" sz="4000" dirty="0" err="1" smtClean="0"/>
              <a:t>tahun</a:t>
            </a:r>
            <a:r>
              <a:rPr lang="en-US" sz="4000" dirty="0" smtClean="0"/>
              <a:t> </a:t>
            </a:r>
            <a:r>
              <a:rPr lang="en-US" sz="4000" dirty="0" err="1" smtClean="0"/>
              <a:t>terbitan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kurungan</a:t>
            </a:r>
            <a:r>
              <a:rPr lang="en-US" sz="4000" dirty="0" smtClean="0"/>
              <a:t> </a:t>
            </a:r>
            <a:r>
              <a:rPr lang="en-US" sz="4000" dirty="0" err="1" smtClean="0"/>
              <a:t>selepas</a:t>
            </a:r>
            <a:r>
              <a:rPr lang="en-US" sz="4000" dirty="0" smtClean="0"/>
              <a:t>  </a:t>
            </a:r>
            <a:r>
              <a:rPr lang="en-US" sz="4000" dirty="0" err="1" smtClean="0"/>
              <a:t>nama</a:t>
            </a:r>
            <a:r>
              <a:rPr lang="en-US" sz="4000" dirty="0" smtClean="0"/>
              <a:t>  </a:t>
            </a:r>
            <a:r>
              <a:rPr lang="en-US" sz="4000" dirty="0" err="1" smtClean="0"/>
              <a:t>pengarang</a:t>
            </a:r>
            <a:r>
              <a:rPr lang="en-US" sz="4000" dirty="0" smtClean="0"/>
              <a:t> yang </a:t>
            </a:r>
            <a:r>
              <a:rPr lang="en-US" sz="4000" dirty="0" err="1" smtClean="0"/>
              <a:t>dirujuk</a:t>
            </a:r>
            <a:r>
              <a:rPr lang="en-US" sz="4000" dirty="0" smtClean="0"/>
              <a:t>. </a:t>
            </a:r>
            <a:r>
              <a:rPr lang="en-US" sz="4000" dirty="0" err="1" smtClean="0"/>
              <a:t>Contohnya</a:t>
            </a:r>
            <a:r>
              <a:rPr lang="en-US" sz="4000" dirty="0" smtClean="0"/>
              <a:t>:</a:t>
            </a:r>
          </a:p>
          <a:p>
            <a:pPr marL="742950" indent="-742950">
              <a:buNone/>
            </a:pPr>
            <a:endParaRPr lang="en-US" sz="4000" dirty="0" smtClean="0"/>
          </a:p>
          <a:p>
            <a:pPr marL="742950" indent="-742950">
              <a:buNone/>
            </a:pPr>
            <a:r>
              <a:rPr lang="ms-MY" sz="4000" dirty="0" smtClean="0"/>
              <a:t>         “Menurut  Khan (1999), pembelajaran berasaskan laman web telah berjaya meningkatkan pencapaian dan minat para pelajar di dalam </a:t>
            </a:r>
            <a:r>
              <a:rPr lang="en-US" sz="4000" dirty="0" err="1" smtClean="0"/>
              <a:t>pembelajaran</a:t>
            </a:r>
            <a:r>
              <a:rPr lang="en-US" sz="4000" dirty="0" smtClean="0"/>
              <a:t> </a:t>
            </a:r>
            <a:r>
              <a:rPr lang="en-US" sz="4000" dirty="0" err="1" smtClean="0"/>
              <a:t>mereka</a:t>
            </a:r>
            <a:r>
              <a:rPr lang="en-US" sz="4000" dirty="0" smtClean="0"/>
              <a:t>”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/>
              <a:t>Rujukan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teks</a:t>
            </a:r>
            <a:endParaRPr lang="en-US" sz="2800" dirty="0" smtClean="0"/>
          </a:p>
          <a:p>
            <a:pPr marL="742950" indent="-742950">
              <a:buFont typeface="+mj-lt"/>
              <a:buAutoNum type="arabicPeriod" startAt="2"/>
            </a:pP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pengarang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ditulis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ayat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tuliskan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kurungan</a:t>
            </a:r>
            <a:r>
              <a:rPr lang="en-US" sz="2800" dirty="0" smtClean="0"/>
              <a:t>. </a:t>
            </a:r>
            <a:r>
              <a:rPr lang="en-US" sz="2800" dirty="0" err="1" smtClean="0"/>
              <a:t>Contoh</a:t>
            </a:r>
            <a:r>
              <a:rPr lang="en-US" sz="2800" dirty="0" smtClean="0"/>
              <a:t>:</a:t>
            </a:r>
          </a:p>
          <a:p>
            <a:pPr marL="742950" indent="-742950">
              <a:buNone/>
            </a:pPr>
            <a:endParaRPr lang="en-US" sz="2800" dirty="0" smtClean="0"/>
          </a:p>
          <a:p>
            <a:pPr marL="742950" indent="-742950">
              <a:buNone/>
            </a:pPr>
            <a:r>
              <a:rPr lang="ms-MY" sz="2800" dirty="0" smtClean="0"/>
              <a:t>         “Pembelajaran berasaskan laman web telah berjaya meningkatkan pencapaian dan minat para pelajar di dalam </a:t>
            </a:r>
            <a:r>
              <a:rPr lang="en-US" sz="2800" dirty="0" err="1" smtClean="0"/>
              <a:t>pembelajaran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(Khan, 1999)”</a:t>
            </a:r>
            <a:endParaRPr lang="en-US" sz="28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3600" b="1" dirty="0" err="1" smtClean="0">
                <a:solidFill>
                  <a:srgbClr val="002060"/>
                </a:solidFill>
              </a:rPr>
              <a:t>Sistem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Rujukan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American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Psychologikal</a:t>
            </a:r>
            <a:r>
              <a:rPr lang="en-US" sz="3600" b="1" i="1" dirty="0" smtClean="0">
                <a:solidFill>
                  <a:srgbClr val="002060"/>
                </a:solidFill>
              </a:rPr>
              <a:t>   Association (APA) 6</a:t>
            </a:r>
            <a:r>
              <a:rPr lang="en-US" sz="3600" b="1" i="1" baseline="30000" dirty="0" smtClean="0">
                <a:solidFill>
                  <a:srgbClr val="002060"/>
                </a:solidFill>
              </a:rPr>
              <a:t>th</a:t>
            </a:r>
            <a:r>
              <a:rPr lang="en-US" sz="3600" b="1" i="1" dirty="0" smtClean="0">
                <a:solidFill>
                  <a:srgbClr val="002060"/>
                </a:solidFill>
              </a:rPr>
              <a:t> Edition 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 err="1" smtClean="0"/>
              <a:t>Rujukan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teks</a:t>
            </a:r>
            <a:endParaRPr lang="en-US" sz="2800" dirty="0" smtClean="0"/>
          </a:p>
          <a:p>
            <a:pPr marL="742950" indent="-742950">
              <a:buFont typeface="+mj-lt"/>
              <a:buAutoNum type="arabicPeriod" startAt="3"/>
            </a:pPr>
            <a:r>
              <a:rPr lang="en-US" sz="2800" dirty="0" err="1" smtClean="0"/>
              <a:t>Sekiranya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dirujuk</a:t>
            </a:r>
            <a:r>
              <a:rPr lang="en-US" sz="2800" dirty="0" smtClean="0"/>
              <a:t> </a:t>
            </a:r>
            <a:r>
              <a:rPr lang="en-US" sz="2800" dirty="0" err="1" smtClean="0"/>
              <a:t>dihasilkan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pengarang</a:t>
            </a:r>
            <a:r>
              <a:rPr lang="en-US" sz="2800" dirty="0" smtClean="0"/>
              <a:t>, </a:t>
            </a:r>
            <a:r>
              <a:rPr lang="en-US" sz="2800" dirty="0" err="1" smtClean="0"/>
              <a:t>tuliskan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kedua-dua</a:t>
            </a:r>
            <a:r>
              <a:rPr lang="en-US" sz="2800" dirty="0" smtClean="0"/>
              <a:t> </a:t>
            </a:r>
            <a:r>
              <a:rPr lang="en-US" sz="2800" dirty="0" err="1" smtClean="0"/>
              <a:t>pengarang</a:t>
            </a:r>
            <a:r>
              <a:rPr lang="en-US" sz="2800" dirty="0" smtClean="0"/>
              <a:t>. </a:t>
            </a:r>
            <a:r>
              <a:rPr lang="en-US" sz="2800" dirty="0" err="1" smtClean="0"/>
              <a:t>Contohnya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“</a:t>
            </a:r>
            <a:r>
              <a:rPr lang="ms-MY" sz="2800" dirty="0" smtClean="0"/>
              <a:t>Collins dan Stevens (1993) telah mencadangkan model pengajaran inkuiri bagi membolehkan pelajar membina teori sendiri berdasarkan peraturan-peraturan yang telah dipelajari”</a:t>
            </a:r>
            <a:endParaRPr lang="en-US" sz="2800" dirty="0" smtClean="0"/>
          </a:p>
          <a:p>
            <a:pPr marL="742950" indent="-742950">
              <a:buNone/>
            </a:pPr>
            <a:endParaRPr lang="en-US" sz="2800" dirty="0" smtClean="0"/>
          </a:p>
          <a:p>
            <a:pPr marL="742950" indent="-742950">
              <a:buNone/>
            </a:pPr>
            <a:r>
              <a:rPr lang="ms-MY" sz="2800" dirty="0" smtClean="0"/>
              <a:t>         </a:t>
            </a:r>
            <a:endParaRPr lang="en-US" sz="28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3600" b="1" dirty="0" err="1" smtClean="0">
                <a:solidFill>
                  <a:srgbClr val="002060"/>
                </a:solidFill>
              </a:rPr>
              <a:t>Sistem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Rujukan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American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Psychologikal</a:t>
            </a:r>
            <a:r>
              <a:rPr lang="en-US" sz="3600" b="1" i="1" dirty="0" smtClean="0">
                <a:solidFill>
                  <a:srgbClr val="002060"/>
                </a:solidFill>
              </a:rPr>
              <a:t>   Association (APA) 6</a:t>
            </a:r>
            <a:r>
              <a:rPr lang="en-US" sz="3600" b="1" i="1" baseline="30000" dirty="0" smtClean="0">
                <a:solidFill>
                  <a:srgbClr val="002060"/>
                </a:solidFill>
              </a:rPr>
              <a:t>th</a:t>
            </a:r>
            <a:r>
              <a:rPr lang="en-US" sz="3600" b="1" i="1" dirty="0" smtClean="0">
                <a:solidFill>
                  <a:srgbClr val="002060"/>
                </a:solidFill>
              </a:rPr>
              <a:t> Edition 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/>
              <a:t>Rujukan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teks</a:t>
            </a:r>
            <a:endParaRPr lang="en-US" sz="2800" dirty="0" smtClean="0"/>
          </a:p>
          <a:p>
            <a:pPr marL="742950" indent="-742950">
              <a:buFont typeface="+mj-lt"/>
              <a:buAutoNum type="arabicPeriod" startAt="4"/>
            </a:pP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tiga</a:t>
            </a:r>
            <a:r>
              <a:rPr lang="en-US" sz="2800" dirty="0" smtClean="0"/>
              <a:t> </a:t>
            </a:r>
            <a:r>
              <a:rPr lang="en-US" sz="2800" dirty="0" err="1" smtClean="0"/>
              <a:t>pengarang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, </a:t>
            </a:r>
            <a:r>
              <a:rPr lang="en-US" sz="2800" dirty="0" err="1" smtClean="0"/>
              <a:t>tuliskan</a:t>
            </a:r>
            <a:r>
              <a:rPr lang="en-US" sz="2800" dirty="0" smtClean="0"/>
              <a:t> et.al </a:t>
            </a:r>
            <a:r>
              <a:rPr lang="en-US" sz="2800" dirty="0" err="1" smtClean="0"/>
              <a:t>selepas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pengarang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. </a:t>
            </a:r>
            <a:r>
              <a:rPr lang="en-US" sz="2800" dirty="0" err="1" smtClean="0"/>
              <a:t>Contohnya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“</a:t>
            </a:r>
            <a:r>
              <a:rPr lang="ms-MY" sz="2800" dirty="0" smtClean="0"/>
              <a:t>Mereka yang tergolong dalam kumpulan </a:t>
            </a:r>
            <a:r>
              <a:rPr lang="ms-MY" sz="2800" i="1" dirty="0" smtClean="0"/>
              <a:t>Field Independence</a:t>
            </a:r>
            <a:r>
              <a:rPr lang="ms-MY" sz="2800" dirty="0" smtClean="0"/>
              <a:t> dapat menyelesaikan masalah baru dengan usaha gigih sendiri, mempunyai kemahiran untuk menganalisis dan lebih berminat untuk bekerja sendiri (Witkin  et.al, 1977)”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 marL="742950" indent="-742950">
              <a:buNone/>
            </a:pPr>
            <a:endParaRPr lang="en-US" sz="28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539750" indent="-539750" algn="l"/>
            <a:r>
              <a:rPr lang="en-US" dirty="0" smtClean="0"/>
              <a:t>     </a:t>
            </a:r>
            <a:r>
              <a:rPr lang="en-US" sz="3600" b="1" dirty="0" err="1" smtClean="0">
                <a:solidFill>
                  <a:srgbClr val="002060"/>
                </a:solidFill>
              </a:rPr>
              <a:t>Sistem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Rujukan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American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Psychologikal</a:t>
            </a:r>
            <a:r>
              <a:rPr lang="en-US" sz="3600" b="1" i="1" dirty="0" smtClean="0">
                <a:solidFill>
                  <a:srgbClr val="002060"/>
                </a:solidFill>
              </a:rPr>
              <a:t>   Association (APA) 6</a:t>
            </a:r>
            <a:r>
              <a:rPr lang="en-US" sz="3600" b="1" i="1" baseline="30000" dirty="0" smtClean="0">
                <a:solidFill>
                  <a:srgbClr val="002060"/>
                </a:solidFill>
              </a:rPr>
              <a:t>th</a:t>
            </a:r>
            <a:r>
              <a:rPr lang="en-US" sz="3600" b="1" i="1" dirty="0" smtClean="0">
                <a:solidFill>
                  <a:srgbClr val="002060"/>
                </a:solidFill>
              </a:rPr>
              <a:t> Edition 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3372</TotalTime>
  <Words>2195</Words>
  <Application>Microsoft Office PowerPoint</Application>
  <PresentationFormat>On-screen Show (4:3)</PresentationFormat>
  <Paragraphs>256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GWP1092 WACANA PENULISAN</vt:lpstr>
      <vt:lpstr>   Perkara yang akan dibincangkan</vt:lpstr>
      <vt:lpstr>    Pengenalan</vt:lpstr>
      <vt:lpstr>    Pengenalan</vt:lpstr>
      <vt:lpstr>     Sistem Rujukan American Psychologikal   Association (APA) 6th Edition </vt:lpstr>
      <vt:lpstr>     Sistem Rujukan American Psychologikal   Association (APA) 6th Edition </vt:lpstr>
      <vt:lpstr>     Sistem Rujukan American Psychologikal   Association (APA) 6th Edition </vt:lpstr>
      <vt:lpstr>     Sistem Rujukan American Psychologikal   Association (APA) 6th Edition </vt:lpstr>
      <vt:lpstr>     Sistem Rujukan American Psychologikal   Association (APA) 6th Edition </vt:lpstr>
      <vt:lpstr>     Sistem Rujukan American Psychologikal   Association (APA) 6th Edition </vt:lpstr>
      <vt:lpstr>     Sistem Rujukan American Psychologikal   Association (APA) 6th Edition </vt:lpstr>
      <vt:lpstr>     Sistem Rujukan American Psychologikal   Association (APA) 6th Edition </vt:lpstr>
      <vt:lpstr>     Sistem Rujukan American Psychologikal   Association (APA) 6th Edition </vt:lpstr>
      <vt:lpstr>     Sistem Rujukan American Psychologikal   Association (APA) 6th Edition </vt:lpstr>
      <vt:lpstr>     Sistem Rujukan American Psychologikal   Association (APA) 6th Edition </vt:lpstr>
      <vt:lpstr>     Sistem Rujukan American Psychologikal   Association (APA) 6th Edition </vt:lpstr>
      <vt:lpstr>     Sistem Rujukan American Psychologikal   Association (APA) 6th Edition </vt:lpstr>
      <vt:lpstr>     Sistem Rujukan American Psychologikal   Association (APA) 6th Edition </vt:lpstr>
      <vt:lpstr>     Sistem Rujukan American Psychologikal   Association (APA) 6th Edition </vt:lpstr>
      <vt:lpstr>     Sistem Rujukan American Psychologikal   Association (APA) 6th Edition </vt:lpstr>
      <vt:lpstr>     Sistem Rujukan American Psychologikal   Association (APA) 6th Edition </vt:lpstr>
      <vt:lpstr>     Sistem Rujukan American Psychologikal   Association (APA) 6th Edition </vt:lpstr>
      <vt:lpstr>     Sistem Rujukan American Psychologikal   Association (APA) 6th Edition </vt:lpstr>
      <vt:lpstr>     Sistem Rujukan American Psychologikal   Association (APA) 6th Edition </vt:lpstr>
      <vt:lpstr>     Sistem Rujukan American Psychologikal   Association (APA) 6th Edition </vt:lpstr>
      <vt:lpstr>     Sistem Rujukan American Psychologikal   Association (APA) 6th Edition </vt:lpstr>
      <vt:lpstr>     Sistem Rujukan American Psychologikal   Association (APA) 6th Edition </vt:lpstr>
      <vt:lpstr>     Sistem Rujukan American Psychologikal   Association (APA) 6th Edition </vt:lpstr>
      <vt:lpstr>     Sistem Rujukan American Psychologikal   Association (APA) 6th Edition </vt:lpstr>
      <vt:lpstr>     Sistem Rujukan American Psychologikal   Association (APA) 6th Edition </vt:lpstr>
      <vt:lpstr>     Sistem Rujukan American Psychologikal   Association (APA) 6th Edition </vt:lpstr>
      <vt:lpstr>     Sistem Rujukan American Psychologikal   Association (APA) 6th Edition </vt:lpstr>
      <vt:lpstr>     Sistem Rujukan American Psychologikal   Association (APA) 6th Edition </vt:lpstr>
      <vt:lpstr>LATIHAN</vt:lpstr>
      <vt:lpstr>    Autoriti dan kredibiliti</vt:lpstr>
      <vt:lpstr>     Autoriti dan kreadibiliti sumber maklumat</vt:lpstr>
      <vt:lpstr>     Autoriti dan kreadibiliti sumber maklumat</vt:lpstr>
      <vt:lpstr>     Autoriti dan kreadibiliti sumber maklumat</vt:lpstr>
      <vt:lpstr>     Autoriti dan kreadibiliti sumber maklumat</vt:lpstr>
      <vt:lpstr>     Autoriti dan kreadibiliti sumber maklumat</vt:lpstr>
      <vt:lpstr>     Autoriti dan kreadibiliti sumber maklumat</vt:lpstr>
      <vt:lpstr>     Autoriti dan kreadibiliti sumber maklumat</vt:lpstr>
      <vt:lpstr>     Autoriti dan kreadibiliti sumber maklumat</vt:lpstr>
      <vt:lpstr>     Autoriti dan kreadibiliti sumber maklumat</vt:lpstr>
      <vt:lpstr>     Autoriti dan kreadibiliti sumber maklumat</vt:lpstr>
      <vt:lpstr>     Autoriti dan kreadibiliti sumber maklumat</vt:lpstr>
      <vt:lpstr>     Autoriti dan kreadibiliti sumber maklumat</vt:lpstr>
      <vt:lpstr>     Autoriti dan kreadibiliti sumber maklumat</vt:lpstr>
      <vt:lpstr>Perbincangan</vt:lpstr>
      <vt:lpstr>Slide 50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GWP1092 WACANA PENULISAN</dc:title>
  <dc:creator>user</dc:creator>
  <cp:lastModifiedBy>user</cp:lastModifiedBy>
  <cp:revision>58</cp:revision>
  <dcterms:created xsi:type="dcterms:W3CDTF">2013-11-22T08:40:13Z</dcterms:created>
  <dcterms:modified xsi:type="dcterms:W3CDTF">2014-01-28T17:45:56Z</dcterms:modified>
</cp:coreProperties>
</file>